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98D8"/>
    <a:srgbClr val="FFD966"/>
    <a:srgbClr val="EF6A6D"/>
    <a:srgbClr val="9947DA"/>
    <a:srgbClr val="A086C4"/>
    <a:srgbClr val="B39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p:scale>
          <a:sx n="122" d="100"/>
          <a:sy n="122" d="100"/>
        </p:scale>
        <p:origin x="200"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FE1C-5B72-7B22-218B-0CF05DA9377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E8869B8-1735-6E45-81EE-1929F6ED1A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0F37A3C-1C52-9AF0-1788-5C2C9C2B9E61}"/>
              </a:ext>
            </a:extLst>
          </p:cNvPr>
          <p:cNvSpPr>
            <a:spLocks noGrp="1"/>
          </p:cNvSpPr>
          <p:nvPr>
            <p:ph type="dt" sz="half" idx="10"/>
          </p:nvPr>
        </p:nvSpPr>
        <p:spPr/>
        <p:txBody>
          <a:bodyPr/>
          <a:lstStyle/>
          <a:p>
            <a:fld id="{DCCAD994-C8B2-234C-9E95-793AC945F195}" type="datetimeFigureOut">
              <a:rPr lang="en-US" smtClean="0"/>
              <a:t>12/19/23</a:t>
            </a:fld>
            <a:endParaRPr lang="en-US"/>
          </a:p>
        </p:txBody>
      </p:sp>
      <p:sp>
        <p:nvSpPr>
          <p:cNvPr id="5" name="Footer Placeholder 4">
            <a:extLst>
              <a:ext uri="{FF2B5EF4-FFF2-40B4-BE49-F238E27FC236}">
                <a16:creationId xmlns:a16="http://schemas.microsoft.com/office/drawing/2014/main" id="{6159DC4D-2ABC-8416-9ECF-1DC1FD8F74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37F6CA-5521-4E95-7D46-A0C5C2703686}"/>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285831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F811-9BF2-64E3-639E-233D8546B84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13061C3-A4BB-2375-0665-0C78FDF713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57649E-2E97-FF29-93BD-BAD2B5C1DD48}"/>
              </a:ext>
            </a:extLst>
          </p:cNvPr>
          <p:cNvSpPr>
            <a:spLocks noGrp="1"/>
          </p:cNvSpPr>
          <p:nvPr>
            <p:ph type="dt" sz="half" idx="10"/>
          </p:nvPr>
        </p:nvSpPr>
        <p:spPr/>
        <p:txBody>
          <a:bodyPr/>
          <a:lstStyle/>
          <a:p>
            <a:fld id="{DCCAD994-C8B2-234C-9E95-793AC945F195}" type="datetimeFigureOut">
              <a:rPr lang="en-US" smtClean="0"/>
              <a:t>12/19/23</a:t>
            </a:fld>
            <a:endParaRPr lang="en-US"/>
          </a:p>
        </p:txBody>
      </p:sp>
      <p:sp>
        <p:nvSpPr>
          <p:cNvPr id="5" name="Footer Placeholder 4">
            <a:extLst>
              <a:ext uri="{FF2B5EF4-FFF2-40B4-BE49-F238E27FC236}">
                <a16:creationId xmlns:a16="http://schemas.microsoft.com/office/drawing/2014/main" id="{C3FBF57C-5915-0CF4-C939-9EAA214F0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9458D-1318-730C-79E1-9AE37F46FA2F}"/>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62915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3713EE-6977-F821-EB32-B004A34FAC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6FFD952-2464-4B13-7B03-A23DB20EC7D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7EC2FB-AB57-AC08-4F35-A44C59E3DE12}"/>
              </a:ext>
            </a:extLst>
          </p:cNvPr>
          <p:cNvSpPr>
            <a:spLocks noGrp="1"/>
          </p:cNvSpPr>
          <p:nvPr>
            <p:ph type="dt" sz="half" idx="10"/>
          </p:nvPr>
        </p:nvSpPr>
        <p:spPr/>
        <p:txBody>
          <a:bodyPr/>
          <a:lstStyle/>
          <a:p>
            <a:fld id="{DCCAD994-C8B2-234C-9E95-793AC945F195}" type="datetimeFigureOut">
              <a:rPr lang="en-US" smtClean="0"/>
              <a:t>12/19/23</a:t>
            </a:fld>
            <a:endParaRPr lang="en-US"/>
          </a:p>
        </p:txBody>
      </p:sp>
      <p:sp>
        <p:nvSpPr>
          <p:cNvPr id="5" name="Footer Placeholder 4">
            <a:extLst>
              <a:ext uri="{FF2B5EF4-FFF2-40B4-BE49-F238E27FC236}">
                <a16:creationId xmlns:a16="http://schemas.microsoft.com/office/drawing/2014/main" id="{552B3E06-E843-E9E9-9278-B7656DC8E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A8E34-947D-3330-7130-5C8D1EADDCED}"/>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44356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C7B7-A644-9BF5-A29B-43BFDA78E80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FB38925-CE9F-B95F-9A6B-416972E142E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EC0664-4281-3D86-A001-7BAEA481DC22}"/>
              </a:ext>
            </a:extLst>
          </p:cNvPr>
          <p:cNvSpPr>
            <a:spLocks noGrp="1"/>
          </p:cNvSpPr>
          <p:nvPr>
            <p:ph type="dt" sz="half" idx="10"/>
          </p:nvPr>
        </p:nvSpPr>
        <p:spPr/>
        <p:txBody>
          <a:bodyPr/>
          <a:lstStyle/>
          <a:p>
            <a:fld id="{DCCAD994-C8B2-234C-9E95-793AC945F195}" type="datetimeFigureOut">
              <a:rPr lang="en-US" smtClean="0"/>
              <a:t>12/19/23</a:t>
            </a:fld>
            <a:endParaRPr lang="en-US"/>
          </a:p>
        </p:txBody>
      </p:sp>
      <p:sp>
        <p:nvSpPr>
          <p:cNvPr id="5" name="Footer Placeholder 4">
            <a:extLst>
              <a:ext uri="{FF2B5EF4-FFF2-40B4-BE49-F238E27FC236}">
                <a16:creationId xmlns:a16="http://schemas.microsoft.com/office/drawing/2014/main" id="{315D66B9-9BD7-90FC-18CB-F6C5020E5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A3D5A-A274-DF9C-0840-91BD5ABB629A}"/>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048533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387F-6B7C-2533-6979-6C668685E1D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C8BFC03-D040-9499-98EB-085D1D0301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0F73D76-5A50-165F-A072-4C15760FA1F5}"/>
              </a:ext>
            </a:extLst>
          </p:cNvPr>
          <p:cNvSpPr>
            <a:spLocks noGrp="1"/>
          </p:cNvSpPr>
          <p:nvPr>
            <p:ph type="dt" sz="half" idx="10"/>
          </p:nvPr>
        </p:nvSpPr>
        <p:spPr/>
        <p:txBody>
          <a:bodyPr/>
          <a:lstStyle/>
          <a:p>
            <a:fld id="{DCCAD994-C8B2-234C-9E95-793AC945F195}" type="datetimeFigureOut">
              <a:rPr lang="en-US" smtClean="0"/>
              <a:t>12/19/23</a:t>
            </a:fld>
            <a:endParaRPr lang="en-US"/>
          </a:p>
        </p:txBody>
      </p:sp>
      <p:sp>
        <p:nvSpPr>
          <p:cNvPr id="5" name="Footer Placeholder 4">
            <a:extLst>
              <a:ext uri="{FF2B5EF4-FFF2-40B4-BE49-F238E27FC236}">
                <a16:creationId xmlns:a16="http://schemas.microsoft.com/office/drawing/2014/main" id="{ECDCDD2D-C501-A0C0-1A59-EE69B00A5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C051B-8B75-317B-EE71-CFE3A045C0E3}"/>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641829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9389-EA4E-B6B3-3C5C-6D82C9D881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9406A5A-EFF2-4EDA-F5E3-034F7F559A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148802E-CEA3-A6C9-6AFA-FA034B1CEC5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4DA1F7-8A3F-5278-D6F5-B0A022CB5A67}"/>
              </a:ext>
            </a:extLst>
          </p:cNvPr>
          <p:cNvSpPr>
            <a:spLocks noGrp="1"/>
          </p:cNvSpPr>
          <p:nvPr>
            <p:ph type="dt" sz="half" idx="10"/>
          </p:nvPr>
        </p:nvSpPr>
        <p:spPr/>
        <p:txBody>
          <a:bodyPr/>
          <a:lstStyle/>
          <a:p>
            <a:fld id="{DCCAD994-C8B2-234C-9E95-793AC945F195}" type="datetimeFigureOut">
              <a:rPr lang="en-US" smtClean="0"/>
              <a:t>12/19/23</a:t>
            </a:fld>
            <a:endParaRPr lang="en-US"/>
          </a:p>
        </p:txBody>
      </p:sp>
      <p:sp>
        <p:nvSpPr>
          <p:cNvPr id="6" name="Footer Placeholder 5">
            <a:extLst>
              <a:ext uri="{FF2B5EF4-FFF2-40B4-BE49-F238E27FC236}">
                <a16:creationId xmlns:a16="http://schemas.microsoft.com/office/drawing/2014/main" id="{19D7C8E3-0260-1AD1-3159-3DB26CAB83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FE306-40FF-A3B6-CEAD-082EE9F5B994}"/>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240847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590D-A298-9696-862C-FD42BDD0884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45B8B3-1DF9-D177-B4B9-EED76A629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AA254C-FFCC-FA41-EBEE-5DE3BFCDB96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B5538DF-6064-87BF-2B4D-9D01F8A4FC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326C9D-4DEB-7A31-B17E-21D37B54AD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1592955-C51F-B7F9-A7E9-30049AE50D33}"/>
              </a:ext>
            </a:extLst>
          </p:cNvPr>
          <p:cNvSpPr>
            <a:spLocks noGrp="1"/>
          </p:cNvSpPr>
          <p:nvPr>
            <p:ph type="dt" sz="half" idx="10"/>
          </p:nvPr>
        </p:nvSpPr>
        <p:spPr/>
        <p:txBody>
          <a:bodyPr/>
          <a:lstStyle/>
          <a:p>
            <a:fld id="{DCCAD994-C8B2-234C-9E95-793AC945F195}" type="datetimeFigureOut">
              <a:rPr lang="en-US" smtClean="0"/>
              <a:t>12/19/23</a:t>
            </a:fld>
            <a:endParaRPr lang="en-US"/>
          </a:p>
        </p:txBody>
      </p:sp>
      <p:sp>
        <p:nvSpPr>
          <p:cNvPr id="8" name="Footer Placeholder 7">
            <a:extLst>
              <a:ext uri="{FF2B5EF4-FFF2-40B4-BE49-F238E27FC236}">
                <a16:creationId xmlns:a16="http://schemas.microsoft.com/office/drawing/2014/main" id="{BE83C6C2-A735-1F23-A082-10961D4C2D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BCB1C-1AF7-E8CA-D10B-E5B59BE89D40}"/>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234305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9488-D3E8-6F87-6832-5E299556212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5CB2F55-76A1-664A-5751-CC0F74F4EE6E}"/>
              </a:ext>
            </a:extLst>
          </p:cNvPr>
          <p:cNvSpPr>
            <a:spLocks noGrp="1"/>
          </p:cNvSpPr>
          <p:nvPr>
            <p:ph type="dt" sz="half" idx="10"/>
          </p:nvPr>
        </p:nvSpPr>
        <p:spPr/>
        <p:txBody>
          <a:bodyPr/>
          <a:lstStyle/>
          <a:p>
            <a:fld id="{DCCAD994-C8B2-234C-9E95-793AC945F195}" type="datetimeFigureOut">
              <a:rPr lang="en-US" smtClean="0"/>
              <a:t>12/19/23</a:t>
            </a:fld>
            <a:endParaRPr lang="en-US"/>
          </a:p>
        </p:txBody>
      </p:sp>
      <p:sp>
        <p:nvSpPr>
          <p:cNvPr id="4" name="Footer Placeholder 3">
            <a:extLst>
              <a:ext uri="{FF2B5EF4-FFF2-40B4-BE49-F238E27FC236}">
                <a16:creationId xmlns:a16="http://schemas.microsoft.com/office/drawing/2014/main" id="{42DEED29-9EF6-1CC9-AD1E-67D377670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73B88A-2F83-2155-F9C1-CF7B4718E380}"/>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4158954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27E41-5DB4-7A79-0062-F1A533CEC3D0}"/>
              </a:ext>
            </a:extLst>
          </p:cNvPr>
          <p:cNvSpPr>
            <a:spLocks noGrp="1"/>
          </p:cNvSpPr>
          <p:nvPr>
            <p:ph type="dt" sz="half" idx="10"/>
          </p:nvPr>
        </p:nvSpPr>
        <p:spPr/>
        <p:txBody>
          <a:bodyPr/>
          <a:lstStyle/>
          <a:p>
            <a:fld id="{DCCAD994-C8B2-234C-9E95-793AC945F195}" type="datetimeFigureOut">
              <a:rPr lang="en-US" smtClean="0"/>
              <a:t>12/19/23</a:t>
            </a:fld>
            <a:endParaRPr lang="en-US"/>
          </a:p>
        </p:txBody>
      </p:sp>
      <p:sp>
        <p:nvSpPr>
          <p:cNvPr id="3" name="Footer Placeholder 2">
            <a:extLst>
              <a:ext uri="{FF2B5EF4-FFF2-40B4-BE49-F238E27FC236}">
                <a16:creationId xmlns:a16="http://schemas.microsoft.com/office/drawing/2014/main" id="{6BEB5F72-DB6E-918D-F8C6-7D6F92FC8A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22C725-0DC1-C5BE-DC7B-DA70441193AF}"/>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586979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CFD86-E7A8-22E2-EDC3-C86D834435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478F8F7-9196-309E-0A8D-1445C27A3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D41FC0-7332-3F0E-4158-4BD6CDAE4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392DA-7321-A87E-FE0B-3B13D879AFED}"/>
              </a:ext>
            </a:extLst>
          </p:cNvPr>
          <p:cNvSpPr>
            <a:spLocks noGrp="1"/>
          </p:cNvSpPr>
          <p:nvPr>
            <p:ph type="dt" sz="half" idx="10"/>
          </p:nvPr>
        </p:nvSpPr>
        <p:spPr/>
        <p:txBody>
          <a:bodyPr/>
          <a:lstStyle/>
          <a:p>
            <a:fld id="{DCCAD994-C8B2-234C-9E95-793AC945F195}" type="datetimeFigureOut">
              <a:rPr lang="en-US" smtClean="0"/>
              <a:t>12/19/23</a:t>
            </a:fld>
            <a:endParaRPr lang="en-US"/>
          </a:p>
        </p:txBody>
      </p:sp>
      <p:sp>
        <p:nvSpPr>
          <p:cNvPr id="6" name="Footer Placeholder 5">
            <a:extLst>
              <a:ext uri="{FF2B5EF4-FFF2-40B4-BE49-F238E27FC236}">
                <a16:creationId xmlns:a16="http://schemas.microsoft.com/office/drawing/2014/main" id="{E1080A51-0532-F89C-8EB5-9C2A8D257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CBB74-A2CE-1544-112A-FA718F6A6BF7}"/>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217135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B34C3-927B-0C3E-4EF7-84CD4DE497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26DAEF7-1E94-4523-BBA3-EF135F037C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114D9C-913D-FDED-DB2E-1B45986CA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2FBA2DE-78C8-070A-C4CC-F992BE7342E5}"/>
              </a:ext>
            </a:extLst>
          </p:cNvPr>
          <p:cNvSpPr>
            <a:spLocks noGrp="1"/>
          </p:cNvSpPr>
          <p:nvPr>
            <p:ph type="dt" sz="half" idx="10"/>
          </p:nvPr>
        </p:nvSpPr>
        <p:spPr/>
        <p:txBody>
          <a:bodyPr/>
          <a:lstStyle/>
          <a:p>
            <a:fld id="{DCCAD994-C8B2-234C-9E95-793AC945F195}" type="datetimeFigureOut">
              <a:rPr lang="en-US" smtClean="0"/>
              <a:t>12/19/23</a:t>
            </a:fld>
            <a:endParaRPr lang="en-US"/>
          </a:p>
        </p:txBody>
      </p:sp>
      <p:sp>
        <p:nvSpPr>
          <p:cNvPr id="6" name="Footer Placeholder 5">
            <a:extLst>
              <a:ext uri="{FF2B5EF4-FFF2-40B4-BE49-F238E27FC236}">
                <a16:creationId xmlns:a16="http://schemas.microsoft.com/office/drawing/2014/main" id="{CD97A1FB-AFD8-F869-041E-2320DAB5CC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8CAAF-C064-9FA2-C394-56E08DA1CE73}"/>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774654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7A4BC-C0FB-95A5-3F03-52FC756DEF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91DBF6-A348-4E0D-0393-699D8E69C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A854F0-194F-9FC0-8DA6-AC060FA00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AD994-C8B2-234C-9E95-793AC945F195}" type="datetimeFigureOut">
              <a:rPr lang="en-US" smtClean="0"/>
              <a:t>12/19/23</a:t>
            </a:fld>
            <a:endParaRPr lang="en-US"/>
          </a:p>
        </p:txBody>
      </p:sp>
      <p:sp>
        <p:nvSpPr>
          <p:cNvPr id="5" name="Footer Placeholder 4">
            <a:extLst>
              <a:ext uri="{FF2B5EF4-FFF2-40B4-BE49-F238E27FC236}">
                <a16:creationId xmlns:a16="http://schemas.microsoft.com/office/drawing/2014/main" id="{2B1D9E3C-27A8-2396-65C0-FD795CE226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80E3A1-3F43-2EF6-0811-C8D78D6522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6D53C-5FDF-344E-A10D-BB7801746230}" type="slidenum">
              <a:rPr lang="en-US" smtClean="0"/>
              <a:t>‹#›</a:t>
            </a:fld>
            <a:endParaRPr lang="en-US"/>
          </a:p>
        </p:txBody>
      </p:sp>
    </p:spTree>
    <p:extLst>
      <p:ext uri="{BB962C8B-B14F-4D97-AF65-F5344CB8AC3E}">
        <p14:creationId xmlns:p14="http://schemas.microsoft.com/office/powerpoint/2010/main" val="2042859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research.facebook.com/blog/2016/02/three-and-a-half-degrees-of-separati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5DDF3DF-9319-F1D8-2163-C1EA5E05615B}"/>
              </a:ext>
            </a:extLst>
          </p:cNvPr>
          <p:cNvGrpSpPr/>
          <p:nvPr/>
        </p:nvGrpSpPr>
        <p:grpSpPr>
          <a:xfrm>
            <a:off x="902992" y="1856345"/>
            <a:ext cx="10386015" cy="3145310"/>
            <a:chOff x="886047" y="2158224"/>
            <a:chExt cx="10386015" cy="3145310"/>
          </a:xfrm>
        </p:grpSpPr>
        <p:sp>
          <p:nvSpPr>
            <p:cNvPr id="19" name="Title 3">
              <a:extLst>
                <a:ext uri="{FF2B5EF4-FFF2-40B4-BE49-F238E27FC236}">
                  <a16:creationId xmlns:a16="http://schemas.microsoft.com/office/drawing/2014/main" id="{410839BD-DF32-15EA-C8D2-8ECADF8D2709}"/>
                </a:ext>
              </a:extLst>
            </p:cNvPr>
            <p:cNvSpPr txBox="1">
              <a:spLocks/>
            </p:cNvSpPr>
            <p:nvPr/>
          </p:nvSpPr>
          <p:spPr>
            <a:xfrm>
              <a:off x="7339825" y="2753389"/>
              <a:ext cx="3932237" cy="1656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nSpc>
                  <a:spcPct val="100000"/>
                </a:lnSpc>
              </a:pPr>
              <a:r>
                <a:rPr lang="en-SG" b="1" dirty="0">
                  <a:solidFill>
                    <a:srgbClr val="000000"/>
                  </a:solidFill>
                  <a:latin typeface="Helvetica Neue" panose="02000503000000020004" pitchFamily="2" charset="0"/>
                </a:rPr>
                <a:t>Retrieval Augmented </a:t>
              </a:r>
              <a:r>
                <a:rPr lang="en-SG" sz="3300" b="1" dirty="0">
                  <a:solidFill>
                    <a:srgbClr val="000000"/>
                  </a:solidFill>
                  <a:latin typeface="Helvetica Neue" panose="02000503000000020004" pitchFamily="2" charset="0"/>
                </a:rPr>
                <a:t>Generation</a:t>
              </a:r>
              <a:r>
                <a:rPr lang="en-SG" b="1" dirty="0">
                  <a:solidFill>
                    <a:srgbClr val="000000"/>
                  </a:solidFill>
                  <a:latin typeface="Helvetica Neue" panose="02000503000000020004" pitchFamily="2" charset="0"/>
                </a:rPr>
                <a:t> (RAG)</a:t>
              </a:r>
              <a:endParaRPr lang="en-US" dirty="0"/>
            </a:p>
          </p:txBody>
        </p:sp>
        <p:pic>
          <p:nvPicPr>
            <p:cNvPr id="20" name="Picture 19">
              <a:extLst>
                <a:ext uri="{FF2B5EF4-FFF2-40B4-BE49-F238E27FC236}">
                  <a16:creationId xmlns:a16="http://schemas.microsoft.com/office/drawing/2014/main" id="{B9457202-0B94-23E7-0AFE-2328A99D9143}"/>
                </a:ext>
              </a:extLst>
            </p:cNvPr>
            <p:cNvPicPr>
              <a:picLocks noChangeAspect="1"/>
            </p:cNvPicPr>
            <p:nvPr/>
          </p:nvPicPr>
          <p:blipFill>
            <a:blip r:embed="rId2"/>
            <a:stretch>
              <a:fillRect/>
            </a:stretch>
          </p:blipFill>
          <p:spPr>
            <a:xfrm>
              <a:off x="886047" y="2158224"/>
              <a:ext cx="6137190" cy="3145310"/>
            </a:xfrm>
            <a:prstGeom prst="rect">
              <a:avLst/>
            </a:prstGeom>
          </p:spPr>
        </p:pic>
      </p:grpSp>
    </p:spTree>
    <p:extLst>
      <p:ext uri="{BB962C8B-B14F-4D97-AF65-F5344CB8AC3E}">
        <p14:creationId xmlns:p14="http://schemas.microsoft.com/office/powerpoint/2010/main" val="161903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QA with Retrieval Augmented Generation</a:t>
            </a:r>
          </a:p>
        </p:txBody>
      </p:sp>
      <p:grpSp>
        <p:nvGrpSpPr>
          <p:cNvPr id="55" name="Group 54">
            <a:extLst>
              <a:ext uri="{FF2B5EF4-FFF2-40B4-BE49-F238E27FC236}">
                <a16:creationId xmlns:a16="http://schemas.microsoft.com/office/drawing/2014/main" id="{FC657B76-5074-C46F-A5AD-DDF349478269}"/>
              </a:ext>
            </a:extLst>
          </p:cNvPr>
          <p:cNvGrpSpPr/>
          <p:nvPr/>
        </p:nvGrpSpPr>
        <p:grpSpPr>
          <a:xfrm>
            <a:off x="422879" y="1345390"/>
            <a:ext cx="11346241" cy="5235756"/>
            <a:chOff x="271130" y="1345390"/>
            <a:chExt cx="11346241" cy="5235756"/>
          </a:xfrm>
        </p:grpSpPr>
        <p:sp>
          <p:nvSpPr>
            <p:cNvPr id="4" name="Rectangle 3">
              <a:extLst>
                <a:ext uri="{FF2B5EF4-FFF2-40B4-BE49-F238E27FC236}">
                  <a16:creationId xmlns:a16="http://schemas.microsoft.com/office/drawing/2014/main" id="{EAA6DA99-28F1-A911-B979-7623670E39DC}"/>
                </a:ext>
              </a:extLst>
            </p:cNvPr>
            <p:cNvSpPr/>
            <p:nvPr/>
          </p:nvSpPr>
          <p:spPr>
            <a:xfrm>
              <a:off x="4392136" y="1680406"/>
              <a:ext cx="861237" cy="350874"/>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Query</a:t>
              </a:r>
            </a:p>
          </p:txBody>
        </p:sp>
        <p:sp>
          <p:nvSpPr>
            <p:cNvPr id="5" name="TextBox 4">
              <a:extLst>
                <a:ext uri="{FF2B5EF4-FFF2-40B4-BE49-F238E27FC236}">
                  <a16:creationId xmlns:a16="http://schemas.microsoft.com/office/drawing/2014/main" id="{735D9102-7984-BFCC-3DC5-C649E85884CF}"/>
                </a:ext>
              </a:extLst>
            </p:cNvPr>
            <p:cNvSpPr txBox="1"/>
            <p:nvPr/>
          </p:nvSpPr>
          <p:spPr>
            <a:xfrm>
              <a:off x="3180023" y="1350797"/>
              <a:ext cx="3285461" cy="307777"/>
            </a:xfrm>
            <a:prstGeom prst="rect">
              <a:avLst/>
            </a:prstGeom>
            <a:noFill/>
          </p:spPr>
          <p:txBody>
            <a:bodyPr wrap="square" rtlCol="0" anchor="ctr">
              <a:spAutoFit/>
            </a:bodyPr>
            <a:lstStyle/>
            <a:p>
              <a:pPr algn="ctr"/>
              <a:r>
                <a:rPr lang="en-US" sz="1400" dirty="0">
                  <a:solidFill>
                    <a:srgbClr val="FF0000"/>
                  </a:solidFill>
                  <a:latin typeface="+mj-lt"/>
                </a:rPr>
                <a:t>How many parameters are there in Grok-0?</a:t>
              </a:r>
            </a:p>
          </p:txBody>
        </p:sp>
        <p:sp>
          <p:nvSpPr>
            <p:cNvPr id="6" name="Rectangle 5">
              <a:extLst>
                <a:ext uri="{FF2B5EF4-FFF2-40B4-BE49-F238E27FC236}">
                  <a16:creationId xmlns:a16="http://schemas.microsoft.com/office/drawing/2014/main" id="{963B63B1-337A-F478-B7F4-0C5B91E9D344}"/>
                </a:ext>
              </a:extLst>
            </p:cNvPr>
            <p:cNvSpPr/>
            <p:nvPr/>
          </p:nvSpPr>
          <p:spPr>
            <a:xfrm>
              <a:off x="271130" y="2078795"/>
              <a:ext cx="1134140"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Documents</a:t>
              </a:r>
            </a:p>
          </p:txBody>
        </p:sp>
        <p:sp>
          <p:nvSpPr>
            <p:cNvPr id="7" name="Rectangle 6">
              <a:extLst>
                <a:ext uri="{FF2B5EF4-FFF2-40B4-BE49-F238E27FC236}">
                  <a16:creationId xmlns:a16="http://schemas.microsoft.com/office/drawing/2014/main" id="{7AE32F51-3F9B-AA34-FF8D-EBAFCF7802C8}"/>
                </a:ext>
              </a:extLst>
            </p:cNvPr>
            <p:cNvSpPr/>
            <p:nvPr/>
          </p:nvSpPr>
          <p:spPr>
            <a:xfrm>
              <a:off x="1772092" y="2078795"/>
              <a:ext cx="1134140"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Web Pages</a:t>
              </a:r>
            </a:p>
          </p:txBody>
        </p:sp>
        <p:sp>
          <p:nvSpPr>
            <p:cNvPr id="8" name="Rectangle 7">
              <a:extLst>
                <a:ext uri="{FF2B5EF4-FFF2-40B4-BE49-F238E27FC236}">
                  <a16:creationId xmlns:a16="http://schemas.microsoft.com/office/drawing/2014/main" id="{8121BE79-23A4-BF7E-44C4-159D8ADCA480}"/>
                </a:ext>
              </a:extLst>
            </p:cNvPr>
            <p:cNvSpPr/>
            <p:nvPr/>
          </p:nvSpPr>
          <p:spPr>
            <a:xfrm>
              <a:off x="271130" y="3087116"/>
              <a:ext cx="1639185"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Split into chunks</a:t>
              </a:r>
            </a:p>
          </p:txBody>
        </p:sp>
        <p:cxnSp>
          <p:nvCxnSpPr>
            <p:cNvPr id="12" name="Curved Connector 11">
              <a:extLst>
                <a:ext uri="{FF2B5EF4-FFF2-40B4-BE49-F238E27FC236}">
                  <a16:creationId xmlns:a16="http://schemas.microsoft.com/office/drawing/2014/main" id="{58960738-4B6B-D164-A88E-B982DC8EB2F0}"/>
                </a:ext>
              </a:extLst>
            </p:cNvPr>
            <p:cNvCxnSpPr>
              <a:stCxn id="6" idx="2"/>
              <a:endCxn id="8" idx="0"/>
            </p:cNvCxnSpPr>
            <p:nvPr/>
          </p:nvCxnSpPr>
          <p:spPr>
            <a:xfrm rot="16200000" flipH="1">
              <a:off x="635738" y="2632130"/>
              <a:ext cx="657447" cy="252523"/>
            </a:xfrm>
            <a:prstGeom prst="curvedConnector3">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E5A3D3A8-F24B-D59F-3D46-95CC8E07A0D0}"/>
                </a:ext>
              </a:extLst>
            </p:cNvPr>
            <p:cNvSpPr/>
            <p:nvPr/>
          </p:nvSpPr>
          <p:spPr>
            <a:xfrm>
              <a:off x="1403162" y="4121890"/>
              <a:ext cx="1872000" cy="1872000"/>
            </a:xfrm>
            <a:prstGeom prst="rect">
              <a:avLst/>
            </a:prstGeom>
            <a:solidFill>
              <a:schemeClr val="accent1">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Embeddings</a:t>
              </a:r>
            </a:p>
          </p:txBody>
        </p:sp>
        <p:cxnSp>
          <p:nvCxnSpPr>
            <p:cNvPr id="17" name="Curved Connector 16">
              <a:extLst>
                <a:ext uri="{FF2B5EF4-FFF2-40B4-BE49-F238E27FC236}">
                  <a16:creationId xmlns:a16="http://schemas.microsoft.com/office/drawing/2014/main" id="{025E8ABE-AA65-5C75-0A5D-24623F03CA1B}"/>
                </a:ext>
              </a:extLst>
            </p:cNvPr>
            <p:cNvCxnSpPr>
              <a:stCxn id="8" idx="2"/>
              <a:endCxn id="15" idx="1"/>
            </p:cNvCxnSpPr>
            <p:nvPr/>
          </p:nvCxnSpPr>
          <p:spPr>
            <a:xfrm rot="16200000" flipH="1">
              <a:off x="436992" y="4091720"/>
              <a:ext cx="1619900" cy="31243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9" name="Curved Connector 18">
              <a:extLst>
                <a:ext uri="{FF2B5EF4-FFF2-40B4-BE49-F238E27FC236}">
                  <a16:creationId xmlns:a16="http://schemas.microsoft.com/office/drawing/2014/main" id="{D7B148EE-5023-4D1A-0342-3AB81E0C9008}"/>
                </a:ext>
              </a:extLst>
            </p:cNvPr>
            <p:cNvCxnSpPr>
              <a:stCxn id="7" idx="2"/>
              <a:endCxn id="8" idx="0"/>
            </p:cNvCxnSpPr>
            <p:nvPr/>
          </p:nvCxnSpPr>
          <p:spPr>
            <a:xfrm rot="5400000">
              <a:off x="1386220" y="2134173"/>
              <a:ext cx="657447" cy="1248439"/>
            </a:xfrm>
            <a:prstGeom prst="curvedConnector3">
              <a:avLst/>
            </a:prstGeom>
          </p:spPr>
          <p:style>
            <a:lnRef idx="1">
              <a:schemeClr val="dk1"/>
            </a:lnRef>
            <a:fillRef idx="0">
              <a:schemeClr val="dk1"/>
            </a:fillRef>
            <a:effectRef idx="0">
              <a:schemeClr val="dk1"/>
            </a:effectRef>
            <a:fontRef idx="minor">
              <a:schemeClr val="tx1"/>
            </a:fontRef>
          </p:style>
        </p:cxnSp>
        <p:sp>
          <p:nvSpPr>
            <p:cNvPr id="20" name="Can 19">
              <a:extLst>
                <a:ext uri="{FF2B5EF4-FFF2-40B4-BE49-F238E27FC236}">
                  <a16:creationId xmlns:a16="http://schemas.microsoft.com/office/drawing/2014/main" id="{E2018F32-E97B-4A5C-74B8-267761B77B0C}"/>
                </a:ext>
              </a:extLst>
            </p:cNvPr>
            <p:cNvSpPr/>
            <p:nvPr/>
          </p:nvSpPr>
          <p:spPr>
            <a:xfrm>
              <a:off x="4120115" y="4248994"/>
              <a:ext cx="1414130" cy="1617791"/>
            </a:xfrm>
            <a:prstGeom prst="can">
              <a:avLst/>
            </a:prstGeom>
            <a:solidFill>
              <a:schemeClr val="accent4">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Vector DB</a:t>
              </a:r>
            </a:p>
          </p:txBody>
        </p:sp>
        <p:cxnSp>
          <p:nvCxnSpPr>
            <p:cNvPr id="22" name="Straight Arrow Connector 21">
              <a:extLst>
                <a:ext uri="{FF2B5EF4-FFF2-40B4-BE49-F238E27FC236}">
                  <a16:creationId xmlns:a16="http://schemas.microsoft.com/office/drawing/2014/main" id="{6E0B9DFE-8EC7-4E32-CC44-F73E8CDC8C01}"/>
                </a:ext>
              </a:extLst>
            </p:cNvPr>
            <p:cNvCxnSpPr>
              <a:stCxn id="15" idx="3"/>
              <a:endCxn id="20" idx="2"/>
            </p:cNvCxnSpPr>
            <p:nvPr/>
          </p:nvCxnSpPr>
          <p:spPr>
            <a:xfrm>
              <a:off x="3275162" y="5057890"/>
              <a:ext cx="8449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67E65C1-3794-A6DE-D3F2-1EFD07F6423F}"/>
                </a:ext>
              </a:extLst>
            </p:cNvPr>
            <p:cNvSpPr txBox="1"/>
            <p:nvPr/>
          </p:nvSpPr>
          <p:spPr>
            <a:xfrm>
              <a:off x="3366809" y="4728281"/>
              <a:ext cx="645377" cy="307777"/>
            </a:xfrm>
            <a:prstGeom prst="rect">
              <a:avLst/>
            </a:prstGeom>
            <a:noFill/>
          </p:spPr>
          <p:txBody>
            <a:bodyPr wrap="square" rtlCol="0" anchor="ctr">
              <a:spAutoFit/>
            </a:bodyPr>
            <a:lstStyle/>
            <a:p>
              <a:pPr algn="ctr"/>
              <a:r>
                <a:rPr lang="en-US" sz="1400" dirty="0">
                  <a:latin typeface="+mj-lt"/>
                </a:rPr>
                <a:t>Store</a:t>
              </a:r>
            </a:p>
          </p:txBody>
        </p:sp>
        <p:sp>
          <p:nvSpPr>
            <p:cNvPr id="25" name="Rectangle 24">
              <a:extLst>
                <a:ext uri="{FF2B5EF4-FFF2-40B4-BE49-F238E27FC236}">
                  <a16:creationId xmlns:a16="http://schemas.microsoft.com/office/drawing/2014/main" id="{0A0F86C9-D822-30DC-4858-479BEA5A5598}"/>
                </a:ext>
              </a:extLst>
            </p:cNvPr>
            <p:cNvSpPr/>
            <p:nvPr/>
          </p:nvSpPr>
          <p:spPr>
            <a:xfrm>
              <a:off x="3886753" y="2818406"/>
              <a:ext cx="1872000" cy="388320"/>
            </a:xfrm>
            <a:prstGeom prst="rect">
              <a:avLst/>
            </a:prstGeom>
            <a:solidFill>
              <a:schemeClr val="accent1">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Embeddings</a:t>
              </a:r>
            </a:p>
          </p:txBody>
        </p:sp>
        <p:cxnSp>
          <p:nvCxnSpPr>
            <p:cNvPr id="27" name="Straight Arrow Connector 26">
              <a:extLst>
                <a:ext uri="{FF2B5EF4-FFF2-40B4-BE49-F238E27FC236}">
                  <a16:creationId xmlns:a16="http://schemas.microsoft.com/office/drawing/2014/main" id="{5A91C145-092E-62A8-0789-94FB74499826}"/>
                </a:ext>
              </a:extLst>
            </p:cNvPr>
            <p:cNvCxnSpPr>
              <a:stCxn id="4" idx="2"/>
              <a:endCxn id="25" idx="0"/>
            </p:cNvCxnSpPr>
            <p:nvPr/>
          </p:nvCxnSpPr>
          <p:spPr>
            <a:xfrm flipH="1">
              <a:off x="4822753" y="2031280"/>
              <a:ext cx="2" cy="787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14B569-10B6-D520-86EE-68760049F552}"/>
                </a:ext>
              </a:extLst>
            </p:cNvPr>
            <p:cNvCxnSpPr>
              <a:cxnSpLocks/>
              <a:stCxn id="25" idx="2"/>
            </p:cNvCxnSpPr>
            <p:nvPr/>
          </p:nvCxnSpPr>
          <p:spPr>
            <a:xfrm>
              <a:off x="4822753" y="3206726"/>
              <a:ext cx="0" cy="1216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BA22098C-D650-5140-9362-843ECD7A3C0F}"/>
                </a:ext>
              </a:extLst>
            </p:cNvPr>
            <p:cNvSpPr txBox="1"/>
            <p:nvPr/>
          </p:nvSpPr>
          <p:spPr>
            <a:xfrm>
              <a:off x="4841816" y="3573971"/>
              <a:ext cx="722568" cy="307777"/>
            </a:xfrm>
            <a:prstGeom prst="rect">
              <a:avLst/>
            </a:prstGeom>
            <a:noFill/>
          </p:spPr>
          <p:txBody>
            <a:bodyPr wrap="square" rtlCol="0" anchor="ctr">
              <a:spAutoFit/>
            </a:bodyPr>
            <a:lstStyle/>
            <a:p>
              <a:pPr algn="ctr"/>
              <a:r>
                <a:rPr lang="en-US" sz="1400" dirty="0">
                  <a:latin typeface="+mj-lt"/>
                </a:rPr>
                <a:t>Search</a:t>
              </a:r>
            </a:p>
          </p:txBody>
        </p:sp>
        <p:sp>
          <p:nvSpPr>
            <p:cNvPr id="32" name="Rectangle 31">
              <a:extLst>
                <a:ext uri="{FF2B5EF4-FFF2-40B4-BE49-F238E27FC236}">
                  <a16:creationId xmlns:a16="http://schemas.microsoft.com/office/drawing/2014/main" id="{ED840837-0CA5-F92A-BF56-220F438EC6CF}"/>
                </a:ext>
              </a:extLst>
            </p:cNvPr>
            <p:cNvSpPr/>
            <p:nvPr/>
          </p:nvSpPr>
          <p:spPr>
            <a:xfrm>
              <a:off x="6379198" y="4881887"/>
              <a:ext cx="861237" cy="350874"/>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Context</a:t>
              </a:r>
            </a:p>
          </p:txBody>
        </p:sp>
        <p:cxnSp>
          <p:nvCxnSpPr>
            <p:cNvPr id="34" name="Straight Arrow Connector 33">
              <a:extLst>
                <a:ext uri="{FF2B5EF4-FFF2-40B4-BE49-F238E27FC236}">
                  <a16:creationId xmlns:a16="http://schemas.microsoft.com/office/drawing/2014/main" id="{1F3C26ED-8904-B6F1-7EB8-E103D2056FE2}"/>
                </a:ext>
              </a:extLst>
            </p:cNvPr>
            <p:cNvCxnSpPr>
              <a:cxnSpLocks/>
              <a:stCxn id="20" idx="4"/>
              <a:endCxn id="32" idx="1"/>
            </p:cNvCxnSpPr>
            <p:nvPr/>
          </p:nvCxnSpPr>
          <p:spPr>
            <a:xfrm flipV="1">
              <a:off x="5534245" y="5057324"/>
              <a:ext cx="844953" cy="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67CE3431-D9F6-B27B-4E6C-391F3CB6AF90}"/>
                </a:ext>
              </a:extLst>
            </p:cNvPr>
            <p:cNvSpPr txBox="1"/>
            <p:nvPr/>
          </p:nvSpPr>
          <p:spPr>
            <a:xfrm>
              <a:off x="5595437" y="4749547"/>
              <a:ext cx="722568" cy="307777"/>
            </a:xfrm>
            <a:prstGeom prst="rect">
              <a:avLst/>
            </a:prstGeom>
            <a:noFill/>
          </p:spPr>
          <p:txBody>
            <a:bodyPr wrap="square" rtlCol="0" anchor="ctr">
              <a:spAutoFit/>
            </a:bodyPr>
            <a:lstStyle/>
            <a:p>
              <a:pPr algn="ctr"/>
              <a:r>
                <a:rPr lang="en-US" sz="1400" dirty="0">
                  <a:latin typeface="+mj-lt"/>
                </a:rPr>
                <a:t>Top-K</a:t>
              </a:r>
            </a:p>
          </p:txBody>
        </p:sp>
        <p:sp>
          <p:nvSpPr>
            <p:cNvPr id="38" name="TextBox 37">
              <a:extLst>
                <a:ext uri="{FF2B5EF4-FFF2-40B4-BE49-F238E27FC236}">
                  <a16:creationId xmlns:a16="http://schemas.microsoft.com/office/drawing/2014/main" id="{4D3FF47E-4BB5-23E7-029A-EB592353C8F5}"/>
                </a:ext>
              </a:extLst>
            </p:cNvPr>
            <p:cNvSpPr txBox="1"/>
            <p:nvPr/>
          </p:nvSpPr>
          <p:spPr>
            <a:xfrm>
              <a:off x="5667162" y="5380817"/>
              <a:ext cx="4136058" cy="1200329"/>
            </a:xfrm>
            <a:prstGeom prst="rect">
              <a:avLst/>
            </a:prstGeom>
            <a:noFill/>
            <a:ln>
              <a:solidFill>
                <a:schemeClr val="tx1"/>
              </a:solidFill>
            </a:ln>
          </p:spPr>
          <p:txBody>
            <a:bodyPr wrap="square" rtlCol="0">
              <a:spAutoFit/>
            </a:bodyPr>
            <a:lstStyle/>
            <a:p>
              <a:r>
                <a:rPr lang="en-US" sz="1200" dirty="0">
                  <a:latin typeface="+mj-lt"/>
                </a:rPr>
                <a:t>[...]</a:t>
              </a:r>
            </a:p>
            <a:p>
              <a:r>
                <a:rPr lang="en-US" sz="1200" dirty="0">
                  <a:latin typeface="+mj-lt"/>
                </a:rPr>
                <a:t>After announcing </a:t>
              </a:r>
              <a:r>
                <a:rPr lang="en-US" sz="1200" dirty="0" err="1">
                  <a:latin typeface="+mj-lt"/>
                </a:rPr>
                <a:t>xAI</a:t>
              </a:r>
              <a:r>
                <a:rPr lang="en-US" sz="1200" dirty="0">
                  <a:latin typeface="+mj-lt"/>
                </a:rPr>
                <a:t>, we trained a prototype LLM (Grok-0) with 33 billion parameters. This early model approaches </a:t>
              </a:r>
              <a:r>
                <a:rPr lang="en-US" sz="1200" dirty="0" err="1">
                  <a:latin typeface="+mj-lt"/>
                </a:rPr>
                <a:t>LLaMA</a:t>
              </a:r>
              <a:r>
                <a:rPr lang="en-US" sz="1200" dirty="0">
                  <a:latin typeface="+mj-lt"/>
                </a:rPr>
                <a:t> 2 (70B) capabilities on standard LM benchmarks but uses only half of its training resources.</a:t>
              </a:r>
            </a:p>
            <a:p>
              <a:r>
                <a:rPr lang="en-US" sz="1200" dirty="0">
                  <a:latin typeface="+mj-lt"/>
                </a:rPr>
                <a:t>[...]</a:t>
              </a:r>
            </a:p>
          </p:txBody>
        </p:sp>
        <p:sp>
          <p:nvSpPr>
            <p:cNvPr id="39" name="Rectangle 38">
              <a:extLst>
                <a:ext uri="{FF2B5EF4-FFF2-40B4-BE49-F238E27FC236}">
                  <a16:creationId xmlns:a16="http://schemas.microsoft.com/office/drawing/2014/main" id="{30AD0619-A0B0-AF76-33D9-1543A851BCE5}"/>
                </a:ext>
              </a:extLst>
            </p:cNvPr>
            <p:cNvSpPr/>
            <p:nvPr/>
          </p:nvSpPr>
          <p:spPr>
            <a:xfrm>
              <a:off x="7735191" y="2836525"/>
              <a:ext cx="1230169" cy="501179"/>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Prompt Template</a:t>
              </a:r>
            </a:p>
          </p:txBody>
        </p:sp>
        <p:sp>
          <p:nvSpPr>
            <p:cNvPr id="40" name="TextBox 39">
              <a:extLst>
                <a:ext uri="{FF2B5EF4-FFF2-40B4-BE49-F238E27FC236}">
                  <a16:creationId xmlns:a16="http://schemas.microsoft.com/office/drawing/2014/main" id="{D03F5009-7CB7-5880-9699-1C48966C84C8}"/>
                </a:ext>
              </a:extLst>
            </p:cNvPr>
            <p:cNvSpPr txBox="1"/>
            <p:nvPr/>
          </p:nvSpPr>
          <p:spPr>
            <a:xfrm>
              <a:off x="7059670" y="1345390"/>
              <a:ext cx="2581209" cy="1384995"/>
            </a:xfrm>
            <a:prstGeom prst="rect">
              <a:avLst/>
            </a:prstGeom>
            <a:noFill/>
            <a:ln>
              <a:solidFill>
                <a:schemeClr val="tx1"/>
              </a:solidFill>
            </a:ln>
          </p:spPr>
          <p:txBody>
            <a:bodyPr wrap="square" rtlCol="0">
              <a:spAutoFit/>
            </a:bodyPr>
            <a:lstStyle/>
            <a:p>
              <a:r>
                <a:rPr lang="en-US" sz="1200" dirty="0">
                  <a:latin typeface="+mj-lt"/>
                </a:rPr>
                <a:t>You’re an assistant trained to answer questions using the given context.</a:t>
              </a:r>
            </a:p>
            <a:p>
              <a:endParaRPr lang="en-US" sz="1200" dirty="0">
                <a:latin typeface="+mj-lt"/>
              </a:endParaRPr>
            </a:p>
            <a:p>
              <a:r>
                <a:rPr lang="en-US" sz="1200" dirty="0">
                  <a:latin typeface="+mj-lt"/>
                </a:rPr>
                <a:t>Context:</a:t>
              </a:r>
            </a:p>
            <a:p>
              <a:r>
                <a:rPr lang="en-US" sz="1200" dirty="0">
                  <a:latin typeface="+mj-lt"/>
                </a:rPr>
                <a:t>{context}</a:t>
              </a:r>
            </a:p>
            <a:p>
              <a:endParaRPr lang="en-US" sz="1200" dirty="0">
                <a:latin typeface="+mj-lt"/>
              </a:endParaRPr>
            </a:p>
            <a:p>
              <a:r>
                <a:rPr lang="en-US" sz="1200" dirty="0">
                  <a:latin typeface="+mj-lt"/>
                </a:rPr>
                <a:t>Answer the following question: {query}</a:t>
              </a:r>
            </a:p>
          </p:txBody>
        </p:sp>
        <p:cxnSp>
          <p:nvCxnSpPr>
            <p:cNvPr id="42" name="Curved Connector 41">
              <a:extLst>
                <a:ext uri="{FF2B5EF4-FFF2-40B4-BE49-F238E27FC236}">
                  <a16:creationId xmlns:a16="http://schemas.microsoft.com/office/drawing/2014/main" id="{C6440A3F-A359-7001-801B-DE8C0D72767D}"/>
                </a:ext>
              </a:extLst>
            </p:cNvPr>
            <p:cNvCxnSpPr>
              <a:stCxn id="4" idx="3"/>
              <a:endCxn id="39" idx="1"/>
            </p:cNvCxnSpPr>
            <p:nvPr/>
          </p:nvCxnSpPr>
          <p:spPr>
            <a:xfrm>
              <a:off x="5253373" y="1855843"/>
              <a:ext cx="2481818" cy="123127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6" name="Curved Connector 45">
              <a:extLst>
                <a:ext uri="{FF2B5EF4-FFF2-40B4-BE49-F238E27FC236}">
                  <a16:creationId xmlns:a16="http://schemas.microsoft.com/office/drawing/2014/main" id="{6344E2CB-A80B-6CB6-0FCE-ACBD936EBA9A}"/>
                </a:ext>
              </a:extLst>
            </p:cNvPr>
            <p:cNvCxnSpPr>
              <a:stCxn id="32" idx="0"/>
              <a:endCxn id="39" idx="2"/>
            </p:cNvCxnSpPr>
            <p:nvPr/>
          </p:nvCxnSpPr>
          <p:spPr>
            <a:xfrm rot="5400000" flipH="1" flipV="1">
              <a:off x="6807955" y="3339567"/>
              <a:ext cx="1544183" cy="154045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A3D351A-402C-3FF3-146C-D901AA56EA5D}"/>
                </a:ext>
              </a:extLst>
            </p:cNvPr>
            <p:cNvSpPr/>
            <p:nvPr/>
          </p:nvSpPr>
          <p:spPr>
            <a:xfrm>
              <a:off x="10232058" y="2315022"/>
              <a:ext cx="1230170" cy="1544184"/>
            </a:xfrm>
            <a:prstGeom prst="rect">
              <a:avLst/>
            </a:prstGeom>
            <a:solidFill>
              <a:schemeClr val="accent6">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LLM</a:t>
              </a:r>
            </a:p>
          </p:txBody>
        </p:sp>
        <p:sp>
          <p:nvSpPr>
            <p:cNvPr id="48" name="Rectangle 47">
              <a:extLst>
                <a:ext uri="{FF2B5EF4-FFF2-40B4-BE49-F238E27FC236}">
                  <a16:creationId xmlns:a16="http://schemas.microsoft.com/office/drawing/2014/main" id="{15DCF5B6-7C32-C625-AFF3-7D0CA351B84A}"/>
                </a:ext>
              </a:extLst>
            </p:cNvPr>
            <p:cNvSpPr/>
            <p:nvPr/>
          </p:nvSpPr>
          <p:spPr>
            <a:xfrm>
              <a:off x="10416524" y="4372323"/>
              <a:ext cx="861237" cy="350874"/>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Answer</a:t>
              </a:r>
            </a:p>
          </p:txBody>
        </p:sp>
        <p:cxnSp>
          <p:nvCxnSpPr>
            <p:cNvPr id="50" name="Straight Arrow Connector 49">
              <a:extLst>
                <a:ext uri="{FF2B5EF4-FFF2-40B4-BE49-F238E27FC236}">
                  <a16:creationId xmlns:a16="http://schemas.microsoft.com/office/drawing/2014/main" id="{FA7F773B-98CE-8DCE-CB12-49286AE7EB46}"/>
                </a:ext>
              </a:extLst>
            </p:cNvPr>
            <p:cNvCxnSpPr>
              <a:stCxn id="39" idx="3"/>
              <a:endCxn id="47" idx="1"/>
            </p:cNvCxnSpPr>
            <p:nvPr/>
          </p:nvCxnSpPr>
          <p:spPr>
            <a:xfrm flipV="1">
              <a:off x="8965360" y="3087114"/>
              <a:ext cx="126669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AD622F8B-0071-695E-9D38-5155260E1823}"/>
                </a:ext>
              </a:extLst>
            </p:cNvPr>
            <p:cNvSpPr txBox="1"/>
            <p:nvPr/>
          </p:nvSpPr>
          <p:spPr>
            <a:xfrm>
              <a:off x="10076912" y="4881887"/>
              <a:ext cx="1540459" cy="1200329"/>
            </a:xfrm>
            <a:prstGeom prst="rect">
              <a:avLst/>
            </a:prstGeom>
            <a:noFill/>
            <a:ln>
              <a:solidFill>
                <a:schemeClr val="tx1"/>
              </a:solidFill>
            </a:ln>
          </p:spPr>
          <p:txBody>
            <a:bodyPr wrap="square" rtlCol="0">
              <a:spAutoFit/>
            </a:bodyPr>
            <a:lstStyle/>
            <a:p>
              <a:r>
                <a:rPr lang="en-US" sz="1200" dirty="0">
                  <a:latin typeface="+mj-lt"/>
                </a:rPr>
                <a:t>Grok-0, the prototype LLM mentioned in the provided context, is stated to have been trained with 33 billion parameters.</a:t>
              </a:r>
            </a:p>
          </p:txBody>
        </p:sp>
        <p:cxnSp>
          <p:nvCxnSpPr>
            <p:cNvPr id="54" name="Straight Arrow Connector 53">
              <a:extLst>
                <a:ext uri="{FF2B5EF4-FFF2-40B4-BE49-F238E27FC236}">
                  <a16:creationId xmlns:a16="http://schemas.microsoft.com/office/drawing/2014/main" id="{BE224B31-D97E-AAD6-E2E8-221198C230A7}"/>
                </a:ext>
              </a:extLst>
            </p:cNvPr>
            <p:cNvCxnSpPr>
              <a:stCxn id="47" idx="2"/>
              <a:endCxn id="48" idx="0"/>
            </p:cNvCxnSpPr>
            <p:nvPr/>
          </p:nvCxnSpPr>
          <p:spPr>
            <a:xfrm>
              <a:off x="10847143" y="3859206"/>
              <a:ext cx="0" cy="513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61366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Why do we use vectors to represent words?</a:t>
            </a:r>
          </a:p>
        </p:txBody>
      </p:sp>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p:txBody>
          <a:bodyPr>
            <a:normAutofit/>
          </a:bodyPr>
          <a:lstStyle/>
          <a:p>
            <a:pPr marL="0" indent="0">
              <a:buNone/>
            </a:pPr>
            <a:r>
              <a:rPr lang="en-US" sz="2000" dirty="0">
                <a:latin typeface="+mj-lt"/>
              </a:rPr>
              <a:t>Given the words “</a:t>
            </a:r>
            <a:r>
              <a:rPr lang="en-US" sz="2000" b="1" dirty="0"/>
              <a:t>cherry</a:t>
            </a:r>
            <a:r>
              <a:rPr lang="en-US" sz="2000" dirty="0">
                <a:latin typeface="+mj-lt"/>
              </a:rPr>
              <a:t>”, “</a:t>
            </a:r>
            <a:r>
              <a:rPr lang="en-US" sz="2000" b="1" dirty="0"/>
              <a:t>digital</a:t>
            </a:r>
            <a:r>
              <a:rPr lang="en-US" sz="2000" dirty="0">
                <a:latin typeface="+mj-lt"/>
              </a:rPr>
              <a:t>” and “</a:t>
            </a:r>
            <a:r>
              <a:rPr lang="en-US" sz="2000" b="1" dirty="0"/>
              <a:t>information</a:t>
            </a:r>
            <a:r>
              <a:rPr lang="en-US" sz="2000" dirty="0">
                <a:latin typeface="+mj-lt"/>
              </a:rPr>
              <a:t>”, if we represent the embedding vectors using only 2 dimensions (X, Y) and we plot them, we hope to see something like this: the angle between words with similar meaning is small, while the angle between words with different meaning is big. So, the embeddings “capture” the meaning of words they represent by projecting them into a high-dimensional space.</a:t>
            </a:r>
          </a:p>
          <a:p>
            <a:pPr marL="0" indent="0">
              <a:buNone/>
            </a:pPr>
            <a:endParaRPr lang="en-US" sz="2000" dirty="0">
              <a:latin typeface="+mj-lt"/>
            </a:endParaRPr>
          </a:p>
          <a:p>
            <a:pPr marL="0" indent="0">
              <a:buNone/>
            </a:pPr>
            <a:endParaRPr lang="en-US" sz="2000" dirty="0">
              <a:latin typeface="+mj-lt"/>
            </a:endParaRPr>
          </a:p>
          <a:p>
            <a:pPr marL="0" indent="0">
              <a:buNone/>
            </a:pPr>
            <a:endParaRPr lang="en-US" sz="2000" dirty="0">
              <a:latin typeface="+mj-lt"/>
            </a:endParaRPr>
          </a:p>
          <a:p>
            <a:pPr marL="0" indent="0">
              <a:buNone/>
            </a:pPr>
            <a:endParaRPr lang="en-US" sz="2000" dirty="0">
              <a:latin typeface="+mj-lt"/>
            </a:endParaRPr>
          </a:p>
          <a:p>
            <a:pPr marL="0" indent="0">
              <a:buNone/>
            </a:pPr>
            <a:endParaRPr lang="en-US" sz="2000" dirty="0">
              <a:latin typeface="+mj-lt"/>
            </a:endParaRPr>
          </a:p>
          <a:p>
            <a:pPr marL="0" indent="0">
              <a:buNone/>
            </a:pPr>
            <a:endParaRPr lang="en-US" sz="2000" dirty="0">
              <a:latin typeface="+mj-lt"/>
            </a:endParaRPr>
          </a:p>
          <a:p>
            <a:pPr marL="0" indent="0">
              <a:buNone/>
            </a:pPr>
            <a:r>
              <a:rPr lang="en-US" sz="2000" dirty="0">
                <a:latin typeface="+mj-lt"/>
              </a:rPr>
              <a:t>We commonly use the </a:t>
            </a:r>
            <a:r>
              <a:rPr lang="en-US" sz="2000" b="1" dirty="0"/>
              <a:t>cosine similarity</a:t>
            </a:r>
            <a:r>
              <a:rPr lang="en-US" sz="2000" dirty="0">
                <a:latin typeface="+mj-lt"/>
              </a:rPr>
              <a:t>, which is based on the </a:t>
            </a:r>
            <a:r>
              <a:rPr lang="en-US" sz="2000" b="1" dirty="0"/>
              <a:t>dot product </a:t>
            </a:r>
            <a:r>
              <a:rPr lang="en-US" sz="2000" dirty="0">
                <a:latin typeface="+mj-lt"/>
              </a:rPr>
              <a:t>between the two vectors.</a:t>
            </a:r>
          </a:p>
        </p:txBody>
      </p:sp>
      <p:pic>
        <p:nvPicPr>
          <p:cNvPr id="4" name="Picture 3">
            <a:extLst>
              <a:ext uri="{FF2B5EF4-FFF2-40B4-BE49-F238E27FC236}">
                <a16:creationId xmlns:a16="http://schemas.microsoft.com/office/drawing/2014/main" id="{41440B15-6B5D-089F-0134-E7BF11C24D6D}"/>
              </a:ext>
            </a:extLst>
          </p:cNvPr>
          <p:cNvPicPr>
            <a:picLocks noChangeAspect="1"/>
          </p:cNvPicPr>
          <p:nvPr/>
        </p:nvPicPr>
        <p:blipFill>
          <a:blip r:embed="rId2"/>
          <a:stretch>
            <a:fillRect/>
          </a:stretch>
        </p:blipFill>
        <p:spPr>
          <a:xfrm>
            <a:off x="2647950" y="3429000"/>
            <a:ext cx="6896100" cy="1943100"/>
          </a:xfrm>
          <a:prstGeom prst="rect">
            <a:avLst/>
          </a:prstGeom>
        </p:spPr>
      </p:pic>
    </p:spTree>
    <p:extLst>
      <p:ext uri="{BB962C8B-B14F-4D97-AF65-F5344CB8AC3E}">
        <p14:creationId xmlns:p14="http://schemas.microsoft.com/office/powerpoint/2010/main" val="4011627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Word Embeddings: The Ideas</a:t>
            </a:r>
          </a:p>
        </p:txBody>
      </p:sp>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p:txBody>
          <a:bodyPr>
            <a:normAutofit/>
          </a:bodyPr>
          <a:lstStyle/>
          <a:p>
            <a:r>
              <a:rPr lang="en-US" sz="2000" dirty="0">
                <a:latin typeface="+mj-lt"/>
              </a:rPr>
              <a:t>Words that are synonymous tend to occur in the same context (surrounded by the same words).</a:t>
            </a:r>
          </a:p>
          <a:p>
            <a:pPr lvl="1"/>
            <a:r>
              <a:rPr lang="en-US" sz="1600" dirty="0">
                <a:latin typeface="+mj-lt"/>
              </a:rPr>
              <a:t>For example, the word “teacher” and “professor” usually occur in the same context and surrounded by the same words like ”school”, “university”, “exam”, “lecture”, “course”, etc.</a:t>
            </a:r>
          </a:p>
          <a:p>
            <a:r>
              <a:rPr lang="en-US" sz="2000" dirty="0">
                <a:latin typeface="+mj-lt"/>
              </a:rPr>
              <a:t>The inverse can also be true: words that occur in the same context tend to have similar meanings. This is known as </a:t>
            </a:r>
            <a:r>
              <a:rPr lang="en-US" sz="2000" b="1" dirty="0"/>
              <a:t>distributional hypothesis</a:t>
            </a:r>
            <a:r>
              <a:rPr lang="en-US" sz="2000" dirty="0">
                <a:latin typeface="+mj-lt"/>
              </a:rPr>
              <a:t>.</a:t>
            </a:r>
          </a:p>
          <a:p>
            <a:r>
              <a:rPr lang="en-US" sz="2000" dirty="0">
                <a:latin typeface="+mj-lt"/>
              </a:rPr>
              <a:t>This means that to capture the meaning of the word, we also need to have access to its context (the word surrounding it).</a:t>
            </a:r>
          </a:p>
          <a:p>
            <a:r>
              <a:rPr lang="en-US" sz="2000" dirty="0">
                <a:latin typeface="+mj-lt"/>
              </a:rPr>
              <a:t>This is why we employ the Self-Attention mechanism in the Transformer model to capture contextual information of every token. The Self-Attention mechanism relates every token to all the other tokens in the sentence.</a:t>
            </a:r>
          </a:p>
        </p:txBody>
      </p:sp>
    </p:spTree>
    <p:extLst>
      <p:ext uri="{BB962C8B-B14F-4D97-AF65-F5344CB8AC3E}">
        <p14:creationId xmlns:p14="http://schemas.microsoft.com/office/powerpoint/2010/main" val="1991154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Word Embeddings: The Cloze Task</a:t>
            </a:r>
          </a:p>
        </p:txBody>
      </p:sp>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p:txBody>
          <a:bodyPr>
            <a:normAutofit/>
          </a:bodyPr>
          <a:lstStyle/>
          <a:p>
            <a:r>
              <a:rPr lang="en-US" sz="2000" dirty="0">
                <a:latin typeface="+mj-lt"/>
              </a:rPr>
              <a:t>Imagine I give you the following sentence:</a:t>
            </a:r>
            <a:br>
              <a:rPr lang="en-US" sz="2000" dirty="0">
                <a:latin typeface="+mj-lt"/>
              </a:rPr>
            </a:br>
            <a:r>
              <a:rPr lang="en-US" sz="2000" i="1" dirty="0">
                <a:latin typeface="+mj-lt"/>
              </a:rPr>
              <a:t>Rome is the </a:t>
            </a:r>
            <a:r>
              <a:rPr lang="en-US" sz="2000" i="1" dirty="0">
                <a:solidFill>
                  <a:srgbClr val="FF0000"/>
                </a:solidFill>
                <a:latin typeface="+mj-lt"/>
              </a:rPr>
              <a:t>_______</a:t>
            </a:r>
            <a:r>
              <a:rPr lang="en-US" sz="2000" i="1" dirty="0">
                <a:latin typeface="+mj-lt"/>
              </a:rPr>
              <a:t> of Italy, which is why it hosts many government buildings.</a:t>
            </a:r>
            <a:br>
              <a:rPr lang="en-US" sz="2000" i="1" dirty="0">
                <a:latin typeface="+mj-lt"/>
              </a:rPr>
            </a:br>
            <a:r>
              <a:rPr lang="en-US" sz="2000" dirty="0">
                <a:latin typeface="+mj-lt"/>
              </a:rPr>
              <a:t>Can you tell me the missing word?</a:t>
            </a:r>
          </a:p>
          <a:p>
            <a:r>
              <a:rPr lang="en-US" sz="2000" dirty="0">
                <a:latin typeface="+mj-lt"/>
              </a:rPr>
              <a:t>Of course! The missing word is “</a:t>
            </a:r>
            <a:r>
              <a:rPr lang="en-US" sz="2000" i="1" dirty="0">
                <a:latin typeface="+mj-lt"/>
              </a:rPr>
              <a:t>capital</a:t>
            </a:r>
            <a:r>
              <a:rPr lang="en-US" sz="2000" dirty="0">
                <a:latin typeface="+mj-lt"/>
              </a:rPr>
              <a:t>”, because by looking at the rest of the sentence, it is the one that makes the most sense.</a:t>
            </a:r>
          </a:p>
          <a:p>
            <a:r>
              <a:rPr lang="en-US" sz="2000" dirty="0">
                <a:latin typeface="+mj-lt"/>
              </a:rPr>
              <a:t>This is how we train BERT: we want the Self-Attention mechanism to relate all the input tokens with each other, so that BERT has enough information about the “context” of the missing word to predict it.</a:t>
            </a:r>
          </a:p>
        </p:txBody>
      </p:sp>
    </p:spTree>
    <p:extLst>
      <p:ext uri="{BB962C8B-B14F-4D97-AF65-F5344CB8AC3E}">
        <p14:creationId xmlns:p14="http://schemas.microsoft.com/office/powerpoint/2010/main" val="2935945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How do we train embedding vectors in BERT?</a:t>
            </a:r>
          </a:p>
        </p:txBody>
      </p:sp>
      <p:grpSp>
        <p:nvGrpSpPr>
          <p:cNvPr id="47" name="Group 46">
            <a:extLst>
              <a:ext uri="{FF2B5EF4-FFF2-40B4-BE49-F238E27FC236}">
                <a16:creationId xmlns:a16="http://schemas.microsoft.com/office/drawing/2014/main" id="{D04CC2A1-C2E7-00F9-B7DE-FF498ED2D331}"/>
              </a:ext>
            </a:extLst>
          </p:cNvPr>
          <p:cNvGrpSpPr/>
          <p:nvPr/>
        </p:nvGrpSpPr>
        <p:grpSpPr>
          <a:xfrm>
            <a:off x="1141086" y="1562944"/>
            <a:ext cx="9909827" cy="4791833"/>
            <a:chOff x="374150" y="1552187"/>
            <a:chExt cx="9909827" cy="4791833"/>
          </a:xfrm>
        </p:grpSpPr>
        <p:sp>
          <p:nvSpPr>
            <p:cNvPr id="4" name="TextBox 3">
              <a:extLst>
                <a:ext uri="{FF2B5EF4-FFF2-40B4-BE49-F238E27FC236}">
                  <a16:creationId xmlns:a16="http://schemas.microsoft.com/office/drawing/2014/main" id="{F0BC3125-DF9A-3118-088E-84D71805F38E}"/>
                </a:ext>
              </a:extLst>
            </p:cNvPr>
            <p:cNvSpPr txBox="1"/>
            <p:nvPr/>
          </p:nvSpPr>
          <p:spPr>
            <a:xfrm>
              <a:off x="466312" y="6067021"/>
              <a:ext cx="1254502" cy="276999"/>
            </a:xfrm>
            <a:prstGeom prst="rect">
              <a:avLst/>
            </a:prstGeom>
            <a:noFill/>
            <a:ln>
              <a:noFill/>
            </a:ln>
          </p:spPr>
          <p:txBody>
            <a:bodyPr wrap="square" rtlCol="0">
              <a:spAutoFit/>
            </a:bodyPr>
            <a:lstStyle/>
            <a:p>
              <a:r>
                <a:rPr lang="en-US" sz="1200" b="1" dirty="0"/>
                <a:t>Input</a:t>
              </a:r>
              <a:r>
                <a:rPr lang="en-US" sz="1200" dirty="0">
                  <a:latin typeface="+mj-lt"/>
                </a:rPr>
                <a:t> (14 tokens)</a:t>
              </a:r>
            </a:p>
          </p:txBody>
        </p:sp>
        <p:sp>
          <p:nvSpPr>
            <p:cNvPr id="5" name="TextBox 4">
              <a:extLst>
                <a:ext uri="{FF2B5EF4-FFF2-40B4-BE49-F238E27FC236}">
                  <a16:creationId xmlns:a16="http://schemas.microsoft.com/office/drawing/2014/main" id="{F9AFFBD6-29B8-120C-1262-02396AF83E15}"/>
                </a:ext>
              </a:extLst>
            </p:cNvPr>
            <p:cNvSpPr txBox="1"/>
            <p:nvPr/>
          </p:nvSpPr>
          <p:spPr>
            <a:xfrm>
              <a:off x="3640800" y="6067021"/>
              <a:ext cx="4910400" cy="276999"/>
            </a:xfrm>
            <a:prstGeom prst="rect">
              <a:avLst/>
            </a:prstGeom>
            <a:noFill/>
            <a:ln>
              <a:noFill/>
            </a:ln>
          </p:spPr>
          <p:txBody>
            <a:bodyPr wrap="square" rtlCol="0">
              <a:spAutoFit/>
            </a:bodyPr>
            <a:lstStyle/>
            <a:p>
              <a:r>
                <a:rPr lang="en-US" sz="1200" dirty="0">
                  <a:latin typeface="+mj-lt"/>
                </a:rPr>
                <a:t>Rome is the </a:t>
              </a:r>
              <a:r>
                <a:rPr lang="en-US" sz="1200" b="1" dirty="0">
                  <a:solidFill>
                    <a:srgbClr val="FF0000"/>
                  </a:solidFill>
                </a:rPr>
                <a:t>[mask] </a:t>
              </a:r>
              <a:r>
                <a:rPr lang="en-US" sz="1200" dirty="0">
                  <a:latin typeface="+mj-lt"/>
                </a:rPr>
                <a:t>of Italy, which is why it hosts many government buildings.</a:t>
              </a:r>
            </a:p>
          </p:txBody>
        </p:sp>
        <p:pic>
          <p:nvPicPr>
            <p:cNvPr id="6" name="Picture 5">
              <a:extLst>
                <a:ext uri="{FF2B5EF4-FFF2-40B4-BE49-F238E27FC236}">
                  <a16:creationId xmlns:a16="http://schemas.microsoft.com/office/drawing/2014/main" id="{106D6717-A24B-FB76-455D-D78A4D55B384}"/>
                </a:ext>
              </a:extLst>
            </p:cNvPr>
            <p:cNvPicPr>
              <a:picLocks noChangeAspect="1"/>
            </p:cNvPicPr>
            <p:nvPr/>
          </p:nvPicPr>
          <p:blipFill>
            <a:blip r:embed="rId2"/>
            <a:stretch>
              <a:fillRect/>
            </a:stretch>
          </p:blipFill>
          <p:spPr>
            <a:xfrm>
              <a:off x="3937886" y="3693893"/>
              <a:ext cx="1438826" cy="2373128"/>
            </a:xfrm>
            <a:prstGeom prst="rect">
              <a:avLst/>
            </a:prstGeom>
          </p:spPr>
        </p:pic>
        <p:grpSp>
          <p:nvGrpSpPr>
            <p:cNvPr id="31" name="Group 30">
              <a:extLst>
                <a:ext uri="{FF2B5EF4-FFF2-40B4-BE49-F238E27FC236}">
                  <a16:creationId xmlns:a16="http://schemas.microsoft.com/office/drawing/2014/main" id="{6062570B-BB8F-5375-7ACC-FE85724DD5C6}"/>
                </a:ext>
              </a:extLst>
            </p:cNvPr>
            <p:cNvGrpSpPr/>
            <p:nvPr/>
          </p:nvGrpSpPr>
          <p:grpSpPr>
            <a:xfrm>
              <a:off x="2840229" y="3294000"/>
              <a:ext cx="7443748" cy="270000"/>
              <a:chOff x="2194770" y="3159000"/>
              <a:chExt cx="7443748" cy="270000"/>
            </a:xfrm>
          </p:grpSpPr>
          <p:sp>
            <p:nvSpPr>
              <p:cNvPr id="7" name="Rectangle 6">
                <a:extLst>
                  <a:ext uri="{FF2B5EF4-FFF2-40B4-BE49-F238E27FC236}">
                    <a16:creationId xmlns:a16="http://schemas.microsoft.com/office/drawing/2014/main" id="{2707E74D-4862-0A76-7D44-3DF92EBC7CF2}"/>
                  </a:ext>
                </a:extLst>
              </p:cNvPr>
              <p:cNvSpPr/>
              <p:nvPr/>
            </p:nvSpPr>
            <p:spPr>
              <a:xfrm>
                <a:off x="2194770"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TK1</a:t>
                </a:r>
              </a:p>
            </p:txBody>
          </p:sp>
          <p:sp>
            <p:nvSpPr>
              <p:cNvPr id="8" name="Rectangle 7">
                <a:extLst>
                  <a:ext uri="{FF2B5EF4-FFF2-40B4-BE49-F238E27FC236}">
                    <a16:creationId xmlns:a16="http://schemas.microsoft.com/office/drawing/2014/main" id="{E9C76AED-68C5-A3F8-0457-8702A594AA02}"/>
                  </a:ext>
                </a:extLst>
              </p:cNvPr>
              <p:cNvSpPr/>
              <p:nvPr/>
            </p:nvSpPr>
            <p:spPr>
              <a:xfrm>
                <a:off x="2715707"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TK2</a:t>
                </a:r>
              </a:p>
            </p:txBody>
          </p:sp>
          <p:sp>
            <p:nvSpPr>
              <p:cNvPr id="9" name="Rectangle 8">
                <a:extLst>
                  <a:ext uri="{FF2B5EF4-FFF2-40B4-BE49-F238E27FC236}">
                    <a16:creationId xmlns:a16="http://schemas.microsoft.com/office/drawing/2014/main" id="{C6DD87EA-3CD1-51DC-30ED-5F1BAF150B9E}"/>
                  </a:ext>
                </a:extLst>
              </p:cNvPr>
              <p:cNvSpPr/>
              <p:nvPr/>
            </p:nvSpPr>
            <p:spPr>
              <a:xfrm>
                <a:off x="3255707"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TK3</a:t>
                </a:r>
              </a:p>
            </p:txBody>
          </p:sp>
          <p:sp>
            <p:nvSpPr>
              <p:cNvPr id="10" name="Rectangle 9">
                <a:extLst>
                  <a:ext uri="{FF2B5EF4-FFF2-40B4-BE49-F238E27FC236}">
                    <a16:creationId xmlns:a16="http://schemas.microsoft.com/office/drawing/2014/main" id="{4ED53557-7471-EA68-7362-235E698E2C0A}"/>
                  </a:ext>
                </a:extLst>
              </p:cNvPr>
              <p:cNvSpPr/>
              <p:nvPr/>
            </p:nvSpPr>
            <p:spPr>
              <a:xfrm>
                <a:off x="8558518"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TK13</a:t>
                </a:r>
              </a:p>
            </p:txBody>
          </p:sp>
          <p:sp>
            <p:nvSpPr>
              <p:cNvPr id="21" name="Rectangle 20">
                <a:extLst>
                  <a:ext uri="{FF2B5EF4-FFF2-40B4-BE49-F238E27FC236}">
                    <a16:creationId xmlns:a16="http://schemas.microsoft.com/office/drawing/2014/main" id="{E7B8176C-64DF-189F-BE05-C5720D0BE4CE}"/>
                  </a:ext>
                </a:extLst>
              </p:cNvPr>
              <p:cNvSpPr/>
              <p:nvPr/>
            </p:nvSpPr>
            <p:spPr>
              <a:xfrm>
                <a:off x="3777377"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0000"/>
                    </a:solidFill>
                  </a:rPr>
                  <a:t>TK4</a:t>
                </a:r>
              </a:p>
            </p:txBody>
          </p:sp>
          <p:sp>
            <p:nvSpPr>
              <p:cNvPr id="22" name="Rectangle 21">
                <a:extLst>
                  <a:ext uri="{FF2B5EF4-FFF2-40B4-BE49-F238E27FC236}">
                    <a16:creationId xmlns:a16="http://schemas.microsoft.com/office/drawing/2014/main" id="{077C3385-EDF4-21B7-D85F-68BAA497D7A2}"/>
                  </a:ext>
                </a:extLst>
              </p:cNvPr>
              <p:cNvSpPr/>
              <p:nvPr/>
            </p:nvSpPr>
            <p:spPr>
              <a:xfrm>
                <a:off x="4298314"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TK5</a:t>
                </a:r>
              </a:p>
            </p:txBody>
          </p:sp>
          <p:sp>
            <p:nvSpPr>
              <p:cNvPr id="23" name="Rectangle 22">
                <a:extLst>
                  <a:ext uri="{FF2B5EF4-FFF2-40B4-BE49-F238E27FC236}">
                    <a16:creationId xmlns:a16="http://schemas.microsoft.com/office/drawing/2014/main" id="{234F1BA1-B269-C6C1-F60C-A659156D831E}"/>
                  </a:ext>
                </a:extLst>
              </p:cNvPr>
              <p:cNvSpPr/>
              <p:nvPr/>
            </p:nvSpPr>
            <p:spPr>
              <a:xfrm>
                <a:off x="4838314"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TK6</a:t>
                </a:r>
              </a:p>
            </p:txBody>
          </p:sp>
          <p:sp>
            <p:nvSpPr>
              <p:cNvPr id="24" name="Rectangle 23">
                <a:extLst>
                  <a:ext uri="{FF2B5EF4-FFF2-40B4-BE49-F238E27FC236}">
                    <a16:creationId xmlns:a16="http://schemas.microsoft.com/office/drawing/2014/main" id="{F54EEFE1-C5D3-26AD-7B2B-496F624BD70F}"/>
                  </a:ext>
                </a:extLst>
              </p:cNvPr>
              <p:cNvSpPr/>
              <p:nvPr/>
            </p:nvSpPr>
            <p:spPr>
              <a:xfrm>
                <a:off x="5374974"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TK7</a:t>
                </a:r>
              </a:p>
            </p:txBody>
          </p:sp>
          <p:sp>
            <p:nvSpPr>
              <p:cNvPr id="25" name="Rectangle 24">
                <a:extLst>
                  <a:ext uri="{FF2B5EF4-FFF2-40B4-BE49-F238E27FC236}">
                    <a16:creationId xmlns:a16="http://schemas.microsoft.com/office/drawing/2014/main" id="{9B929149-9504-BA86-90BF-CC50E1433D6B}"/>
                  </a:ext>
                </a:extLst>
              </p:cNvPr>
              <p:cNvSpPr/>
              <p:nvPr/>
            </p:nvSpPr>
            <p:spPr>
              <a:xfrm>
                <a:off x="5895911"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TK8</a:t>
                </a:r>
              </a:p>
            </p:txBody>
          </p:sp>
          <p:sp>
            <p:nvSpPr>
              <p:cNvPr id="26" name="Rectangle 25">
                <a:extLst>
                  <a:ext uri="{FF2B5EF4-FFF2-40B4-BE49-F238E27FC236}">
                    <a16:creationId xmlns:a16="http://schemas.microsoft.com/office/drawing/2014/main" id="{98860B33-4075-9CA0-5986-921336124A99}"/>
                  </a:ext>
                </a:extLst>
              </p:cNvPr>
              <p:cNvSpPr/>
              <p:nvPr/>
            </p:nvSpPr>
            <p:spPr>
              <a:xfrm>
                <a:off x="6435911"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TK9</a:t>
                </a:r>
              </a:p>
            </p:txBody>
          </p:sp>
          <p:sp>
            <p:nvSpPr>
              <p:cNvPr id="27" name="Rectangle 26">
                <a:extLst>
                  <a:ext uri="{FF2B5EF4-FFF2-40B4-BE49-F238E27FC236}">
                    <a16:creationId xmlns:a16="http://schemas.microsoft.com/office/drawing/2014/main" id="{2B2ED8BA-6678-F7B5-9168-1A17EF9FE483}"/>
                  </a:ext>
                </a:extLst>
              </p:cNvPr>
              <p:cNvSpPr/>
              <p:nvPr/>
            </p:nvSpPr>
            <p:spPr>
              <a:xfrm>
                <a:off x="6957581"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TK10</a:t>
                </a:r>
              </a:p>
            </p:txBody>
          </p:sp>
          <p:sp>
            <p:nvSpPr>
              <p:cNvPr id="28" name="Rectangle 27">
                <a:extLst>
                  <a:ext uri="{FF2B5EF4-FFF2-40B4-BE49-F238E27FC236}">
                    <a16:creationId xmlns:a16="http://schemas.microsoft.com/office/drawing/2014/main" id="{D6290469-A345-D29C-F260-4B64896FAE3B}"/>
                  </a:ext>
                </a:extLst>
              </p:cNvPr>
              <p:cNvSpPr/>
              <p:nvPr/>
            </p:nvSpPr>
            <p:spPr>
              <a:xfrm>
                <a:off x="7478518"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TK11</a:t>
                </a:r>
              </a:p>
            </p:txBody>
          </p:sp>
          <p:sp>
            <p:nvSpPr>
              <p:cNvPr id="29" name="Rectangle 28">
                <a:extLst>
                  <a:ext uri="{FF2B5EF4-FFF2-40B4-BE49-F238E27FC236}">
                    <a16:creationId xmlns:a16="http://schemas.microsoft.com/office/drawing/2014/main" id="{B468EFB6-EAFD-70F5-059F-B624693C21A4}"/>
                  </a:ext>
                </a:extLst>
              </p:cNvPr>
              <p:cNvSpPr/>
              <p:nvPr/>
            </p:nvSpPr>
            <p:spPr>
              <a:xfrm>
                <a:off x="8018518"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TK12</a:t>
                </a:r>
              </a:p>
            </p:txBody>
          </p:sp>
          <p:sp>
            <p:nvSpPr>
              <p:cNvPr id="30" name="Rectangle 29">
                <a:extLst>
                  <a:ext uri="{FF2B5EF4-FFF2-40B4-BE49-F238E27FC236}">
                    <a16:creationId xmlns:a16="http://schemas.microsoft.com/office/drawing/2014/main" id="{620974C9-4938-BD2A-335A-07975DC5F8CA}"/>
                  </a:ext>
                </a:extLst>
              </p:cNvPr>
              <p:cNvSpPr/>
              <p:nvPr/>
            </p:nvSpPr>
            <p:spPr>
              <a:xfrm>
                <a:off x="9098518"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TK14</a:t>
                </a:r>
              </a:p>
            </p:txBody>
          </p:sp>
        </p:grpSp>
        <p:sp>
          <p:nvSpPr>
            <p:cNvPr id="32" name="TextBox 31">
              <a:extLst>
                <a:ext uri="{FF2B5EF4-FFF2-40B4-BE49-F238E27FC236}">
                  <a16:creationId xmlns:a16="http://schemas.microsoft.com/office/drawing/2014/main" id="{544D6F71-1C03-8DFA-8293-B56540135C92}"/>
                </a:ext>
              </a:extLst>
            </p:cNvPr>
            <p:cNvSpPr txBox="1"/>
            <p:nvPr/>
          </p:nvSpPr>
          <p:spPr>
            <a:xfrm>
              <a:off x="374150" y="3294000"/>
              <a:ext cx="1438826" cy="276999"/>
            </a:xfrm>
            <a:prstGeom prst="rect">
              <a:avLst/>
            </a:prstGeom>
            <a:noFill/>
            <a:ln>
              <a:noFill/>
            </a:ln>
          </p:spPr>
          <p:txBody>
            <a:bodyPr wrap="square" rtlCol="0">
              <a:spAutoFit/>
            </a:bodyPr>
            <a:lstStyle/>
            <a:p>
              <a:r>
                <a:rPr lang="en-US" sz="1200" b="1" dirty="0"/>
                <a:t>Output</a:t>
              </a:r>
              <a:r>
                <a:rPr lang="en-US" sz="1200" dirty="0">
                  <a:latin typeface="+mj-lt"/>
                </a:rPr>
                <a:t> (14 tokens)</a:t>
              </a:r>
            </a:p>
          </p:txBody>
        </p:sp>
        <p:sp>
          <p:nvSpPr>
            <p:cNvPr id="33" name="TextBox 32">
              <a:extLst>
                <a:ext uri="{FF2B5EF4-FFF2-40B4-BE49-F238E27FC236}">
                  <a16:creationId xmlns:a16="http://schemas.microsoft.com/office/drawing/2014/main" id="{0742BFFC-E514-710A-A208-AB9F5AD6A400}"/>
                </a:ext>
              </a:extLst>
            </p:cNvPr>
            <p:cNvSpPr txBox="1"/>
            <p:nvPr/>
          </p:nvSpPr>
          <p:spPr>
            <a:xfrm>
              <a:off x="4360060" y="2103829"/>
              <a:ext cx="626745" cy="338554"/>
            </a:xfrm>
            <a:prstGeom prst="rect">
              <a:avLst/>
            </a:prstGeom>
            <a:noFill/>
          </p:spPr>
          <p:txBody>
            <a:bodyPr wrap="square" rtlCol="0" anchor="ctr">
              <a:spAutoFit/>
            </a:bodyPr>
            <a:lstStyle/>
            <a:p>
              <a:pPr algn="ctr"/>
              <a:r>
                <a:rPr lang="en-US" sz="1600" b="1" dirty="0"/>
                <a:t>Loss</a:t>
              </a:r>
            </a:p>
          </p:txBody>
        </p:sp>
        <p:cxnSp>
          <p:nvCxnSpPr>
            <p:cNvPr id="35" name="Straight Arrow Connector 34">
              <a:extLst>
                <a:ext uri="{FF2B5EF4-FFF2-40B4-BE49-F238E27FC236}">
                  <a16:creationId xmlns:a16="http://schemas.microsoft.com/office/drawing/2014/main" id="{22E36A69-9C18-2FFA-92F6-1B668BBA1255}"/>
                </a:ext>
              </a:extLst>
            </p:cNvPr>
            <p:cNvCxnSpPr>
              <a:cxnSpLocks/>
              <a:endCxn id="33" idx="2"/>
            </p:cNvCxnSpPr>
            <p:nvPr/>
          </p:nvCxnSpPr>
          <p:spPr>
            <a:xfrm flipV="1">
              <a:off x="4673432" y="2442383"/>
              <a:ext cx="1" cy="72172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77983BBC-224E-AE68-B18D-AFC2EA33DEAB}"/>
                </a:ext>
              </a:extLst>
            </p:cNvPr>
            <p:cNvSpPr txBox="1"/>
            <p:nvPr/>
          </p:nvSpPr>
          <p:spPr>
            <a:xfrm>
              <a:off x="4277005" y="1552188"/>
              <a:ext cx="792853" cy="276999"/>
            </a:xfrm>
            <a:prstGeom prst="rect">
              <a:avLst/>
            </a:prstGeom>
            <a:noFill/>
          </p:spPr>
          <p:txBody>
            <a:bodyPr wrap="square" rtlCol="0" anchor="ctr">
              <a:spAutoFit/>
            </a:bodyPr>
            <a:lstStyle/>
            <a:p>
              <a:pPr algn="ctr"/>
              <a:r>
                <a:rPr lang="en-US" sz="1200" dirty="0">
                  <a:solidFill>
                    <a:srgbClr val="FF0000"/>
                  </a:solidFill>
                  <a:latin typeface="+mj-lt"/>
                </a:rPr>
                <a:t>capital</a:t>
              </a:r>
            </a:p>
          </p:txBody>
        </p:sp>
        <p:cxnSp>
          <p:nvCxnSpPr>
            <p:cNvPr id="38" name="Straight Arrow Connector 37">
              <a:extLst>
                <a:ext uri="{FF2B5EF4-FFF2-40B4-BE49-F238E27FC236}">
                  <a16:creationId xmlns:a16="http://schemas.microsoft.com/office/drawing/2014/main" id="{37572E36-F9BB-20F6-39B3-63D53346DE25}"/>
                </a:ext>
              </a:extLst>
            </p:cNvPr>
            <p:cNvCxnSpPr>
              <a:cxnSpLocks/>
              <a:stCxn id="37" idx="2"/>
              <a:endCxn id="33" idx="0"/>
            </p:cNvCxnSpPr>
            <p:nvPr/>
          </p:nvCxnSpPr>
          <p:spPr>
            <a:xfrm>
              <a:off x="4673432" y="1829187"/>
              <a:ext cx="1" cy="27464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C43DA06D-F1C5-C458-0E09-44BB7E851592}"/>
                </a:ext>
              </a:extLst>
            </p:cNvPr>
            <p:cNvCxnSpPr>
              <a:cxnSpLocks/>
              <a:stCxn id="33" idx="3"/>
              <a:endCxn id="42" idx="1"/>
            </p:cNvCxnSpPr>
            <p:nvPr/>
          </p:nvCxnSpPr>
          <p:spPr>
            <a:xfrm>
              <a:off x="4986805" y="2273106"/>
              <a:ext cx="1134607" cy="0"/>
            </a:xfrm>
            <a:prstGeom prst="straightConnector1">
              <a:avLst/>
            </a:prstGeom>
            <a:ln w="38100">
              <a:solidFill>
                <a:srgbClr val="9947DA"/>
              </a:solidFill>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2740C514-E3BF-A873-AA5D-42AF3FA466F9}"/>
                </a:ext>
              </a:extLst>
            </p:cNvPr>
            <p:cNvSpPr txBox="1"/>
            <p:nvPr/>
          </p:nvSpPr>
          <p:spPr>
            <a:xfrm>
              <a:off x="6121412" y="2103829"/>
              <a:ext cx="3566021" cy="338554"/>
            </a:xfrm>
            <a:prstGeom prst="rect">
              <a:avLst/>
            </a:prstGeom>
            <a:noFill/>
          </p:spPr>
          <p:txBody>
            <a:bodyPr wrap="square" rtlCol="0" anchor="ctr">
              <a:spAutoFit/>
            </a:bodyPr>
            <a:lstStyle/>
            <a:p>
              <a:pPr algn="ctr"/>
              <a:r>
                <a:rPr lang="en-US" sz="1600" dirty="0">
                  <a:latin typeface="+mj-lt"/>
                </a:rPr>
                <a:t>Run</a:t>
              </a:r>
              <a:r>
                <a:rPr lang="en-US" sz="1600" b="1" dirty="0"/>
                <a:t> backpropagation </a:t>
              </a:r>
              <a:r>
                <a:rPr lang="en-US" sz="1600" dirty="0">
                  <a:latin typeface="+mj-lt"/>
                </a:rPr>
                <a:t>to update weights</a:t>
              </a:r>
            </a:p>
          </p:txBody>
        </p:sp>
        <p:sp>
          <p:nvSpPr>
            <p:cNvPr id="46" name="TextBox 45">
              <a:extLst>
                <a:ext uri="{FF2B5EF4-FFF2-40B4-BE49-F238E27FC236}">
                  <a16:creationId xmlns:a16="http://schemas.microsoft.com/office/drawing/2014/main" id="{072DAB28-61FA-ADBD-C9F9-45C1157809AE}"/>
                </a:ext>
              </a:extLst>
            </p:cNvPr>
            <p:cNvSpPr txBox="1"/>
            <p:nvPr/>
          </p:nvSpPr>
          <p:spPr>
            <a:xfrm>
              <a:off x="374150" y="1552187"/>
              <a:ext cx="1438826" cy="276999"/>
            </a:xfrm>
            <a:prstGeom prst="rect">
              <a:avLst/>
            </a:prstGeom>
            <a:noFill/>
            <a:ln>
              <a:noFill/>
            </a:ln>
          </p:spPr>
          <p:txBody>
            <a:bodyPr wrap="square" rtlCol="0">
              <a:spAutoFit/>
            </a:bodyPr>
            <a:lstStyle/>
            <a:p>
              <a:r>
                <a:rPr lang="en-US" sz="1200" b="1" dirty="0"/>
                <a:t>Target</a:t>
              </a:r>
              <a:r>
                <a:rPr lang="en-US" sz="1200" dirty="0">
                  <a:latin typeface="+mj-lt"/>
                </a:rPr>
                <a:t> (1 token)</a:t>
              </a:r>
            </a:p>
          </p:txBody>
        </p:sp>
      </p:grpSp>
    </p:spTree>
    <p:extLst>
      <p:ext uri="{BB962C8B-B14F-4D97-AF65-F5344CB8AC3E}">
        <p14:creationId xmlns:p14="http://schemas.microsoft.com/office/powerpoint/2010/main" val="1989649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Sentence Embeddings</a:t>
            </a:r>
          </a:p>
        </p:txBody>
      </p:sp>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p:txBody>
          <a:bodyPr>
            <a:normAutofit/>
          </a:bodyPr>
          <a:lstStyle/>
          <a:p>
            <a:r>
              <a:rPr lang="en-US" sz="2000" dirty="0">
                <a:latin typeface="+mj-lt"/>
              </a:rPr>
              <a:t>We can use Self-Attention mechanism also to capture the ”meaning” of an entire sentence</a:t>
            </a:r>
          </a:p>
          <a:p>
            <a:r>
              <a:rPr lang="en-US" sz="2000" dirty="0">
                <a:latin typeface="+mj-lt"/>
              </a:rPr>
              <a:t>We can use a pre-trained BERT model to produce embeddings of entire sentences. Let’s see how</a:t>
            </a:r>
          </a:p>
        </p:txBody>
      </p:sp>
    </p:spTree>
    <p:extLst>
      <p:ext uri="{BB962C8B-B14F-4D97-AF65-F5344CB8AC3E}">
        <p14:creationId xmlns:p14="http://schemas.microsoft.com/office/powerpoint/2010/main" val="3104213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Sentence Embeddings with BERT</a:t>
            </a:r>
          </a:p>
        </p:txBody>
      </p:sp>
      <p:grpSp>
        <p:nvGrpSpPr>
          <p:cNvPr id="100" name="Group 99">
            <a:extLst>
              <a:ext uri="{FF2B5EF4-FFF2-40B4-BE49-F238E27FC236}">
                <a16:creationId xmlns:a16="http://schemas.microsoft.com/office/drawing/2014/main" id="{9FDF7A2C-14EA-5900-A5AC-6D38EBB03523}"/>
              </a:ext>
            </a:extLst>
          </p:cNvPr>
          <p:cNvGrpSpPr/>
          <p:nvPr/>
        </p:nvGrpSpPr>
        <p:grpSpPr>
          <a:xfrm>
            <a:off x="1137112" y="1426351"/>
            <a:ext cx="9917776" cy="5066524"/>
            <a:chOff x="1141086" y="1288253"/>
            <a:chExt cx="9917776" cy="5066524"/>
          </a:xfrm>
        </p:grpSpPr>
        <p:pic>
          <p:nvPicPr>
            <p:cNvPr id="58" name="Picture 57">
              <a:extLst>
                <a:ext uri="{FF2B5EF4-FFF2-40B4-BE49-F238E27FC236}">
                  <a16:creationId xmlns:a16="http://schemas.microsoft.com/office/drawing/2014/main" id="{49CDF577-B41F-A0BF-59B8-F9736312D541}"/>
                </a:ext>
              </a:extLst>
            </p:cNvPr>
            <p:cNvPicPr>
              <a:picLocks noChangeAspect="1"/>
            </p:cNvPicPr>
            <p:nvPr/>
          </p:nvPicPr>
          <p:blipFill>
            <a:blip r:embed="rId2"/>
            <a:stretch>
              <a:fillRect/>
            </a:stretch>
          </p:blipFill>
          <p:spPr>
            <a:xfrm>
              <a:off x="5688671" y="3595719"/>
              <a:ext cx="1608602" cy="2759058"/>
            </a:xfrm>
            <a:prstGeom prst="rect">
              <a:avLst/>
            </a:prstGeom>
          </p:spPr>
        </p:pic>
        <p:sp>
          <p:nvSpPr>
            <p:cNvPr id="4" name="TextBox 3">
              <a:extLst>
                <a:ext uri="{FF2B5EF4-FFF2-40B4-BE49-F238E27FC236}">
                  <a16:creationId xmlns:a16="http://schemas.microsoft.com/office/drawing/2014/main" id="{F0BC3125-DF9A-3118-088E-84D71805F38E}"/>
                </a:ext>
              </a:extLst>
            </p:cNvPr>
            <p:cNvSpPr txBox="1"/>
            <p:nvPr/>
          </p:nvSpPr>
          <p:spPr>
            <a:xfrm>
              <a:off x="1233248" y="6077778"/>
              <a:ext cx="1254502" cy="276999"/>
            </a:xfrm>
            <a:prstGeom prst="rect">
              <a:avLst/>
            </a:prstGeom>
            <a:noFill/>
            <a:ln>
              <a:noFill/>
            </a:ln>
          </p:spPr>
          <p:txBody>
            <a:bodyPr wrap="square" rtlCol="0">
              <a:spAutoFit/>
            </a:bodyPr>
            <a:lstStyle/>
            <a:p>
              <a:r>
                <a:rPr lang="en-US" sz="1200" b="1" dirty="0"/>
                <a:t>Input</a:t>
              </a:r>
              <a:r>
                <a:rPr lang="en-US" sz="1200" dirty="0">
                  <a:latin typeface="+mj-lt"/>
                </a:rPr>
                <a:t> (13 tokens)</a:t>
              </a:r>
            </a:p>
          </p:txBody>
        </p:sp>
        <p:sp>
          <p:nvSpPr>
            <p:cNvPr id="5" name="TextBox 4">
              <a:extLst>
                <a:ext uri="{FF2B5EF4-FFF2-40B4-BE49-F238E27FC236}">
                  <a16:creationId xmlns:a16="http://schemas.microsoft.com/office/drawing/2014/main" id="{F9AFFBD6-29B8-120C-1262-02396AF83E15}"/>
                </a:ext>
              </a:extLst>
            </p:cNvPr>
            <p:cNvSpPr txBox="1"/>
            <p:nvPr/>
          </p:nvSpPr>
          <p:spPr>
            <a:xfrm>
              <a:off x="4407736" y="6077778"/>
              <a:ext cx="4910400" cy="276999"/>
            </a:xfrm>
            <a:prstGeom prst="rect">
              <a:avLst/>
            </a:prstGeom>
            <a:noFill/>
            <a:ln>
              <a:noFill/>
            </a:ln>
          </p:spPr>
          <p:txBody>
            <a:bodyPr wrap="square" rtlCol="0">
              <a:spAutoFit/>
            </a:bodyPr>
            <a:lstStyle/>
            <a:p>
              <a:r>
                <a:rPr lang="en-US" sz="1200" dirty="0">
                  <a:latin typeface="+mj-lt"/>
                </a:rPr>
                <a:t>Our professor always gives us lots of assignments to do in the weekends.</a:t>
              </a:r>
            </a:p>
          </p:txBody>
        </p:sp>
        <p:sp>
          <p:nvSpPr>
            <p:cNvPr id="32" name="TextBox 31">
              <a:extLst>
                <a:ext uri="{FF2B5EF4-FFF2-40B4-BE49-F238E27FC236}">
                  <a16:creationId xmlns:a16="http://schemas.microsoft.com/office/drawing/2014/main" id="{544D6F71-1C03-8DFA-8293-B56540135C92}"/>
                </a:ext>
              </a:extLst>
            </p:cNvPr>
            <p:cNvSpPr txBox="1"/>
            <p:nvPr/>
          </p:nvSpPr>
          <p:spPr>
            <a:xfrm>
              <a:off x="1141086" y="3304757"/>
              <a:ext cx="1438826" cy="276999"/>
            </a:xfrm>
            <a:prstGeom prst="rect">
              <a:avLst/>
            </a:prstGeom>
            <a:noFill/>
            <a:ln>
              <a:noFill/>
            </a:ln>
          </p:spPr>
          <p:txBody>
            <a:bodyPr wrap="square" rtlCol="0">
              <a:spAutoFit/>
            </a:bodyPr>
            <a:lstStyle/>
            <a:p>
              <a:r>
                <a:rPr lang="en-US" sz="1200" b="1" dirty="0"/>
                <a:t>Output</a:t>
              </a:r>
              <a:r>
                <a:rPr lang="en-US" sz="1200" dirty="0">
                  <a:latin typeface="+mj-lt"/>
                </a:rPr>
                <a:t> (13 tokens)</a:t>
              </a:r>
            </a:p>
          </p:txBody>
        </p:sp>
        <p:grpSp>
          <p:nvGrpSpPr>
            <p:cNvPr id="3" name="Group 2">
              <a:extLst>
                <a:ext uri="{FF2B5EF4-FFF2-40B4-BE49-F238E27FC236}">
                  <a16:creationId xmlns:a16="http://schemas.microsoft.com/office/drawing/2014/main" id="{79290F2A-4BD8-A811-E87B-37703F7F5669}"/>
                </a:ext>
              </a:extLst>
            </p:cNvPr>
            <p:cNvGrpSpPr/>
            <p:nvPr/>
          </p:nvGrpSpPr>
          <p:grpSpPr>
            <a:xfrm>
              <a:off x="3607165" y="3304757"/>
              <a:ext cx="6903748" cy="270000"/>
              <a:chOff x="2194770" y="3159000"/>
              <a:chExt cx="6903748" cy="270000"/>
            </a:xfrm>
          </p:grpSpPr>
          <p:sp>
            <p:nvSpPr>
              <p:cNvPr id="11" name="Rectangle 10">
                <a:extLst>
                  <a:ext uri="{FF2B5EF4-FFF2-40B4-BE49-F238E27FC236}">
                    <a16:creationId xmlns:a16="http://schemas.microsoft.com/office/drawing/2014/main" id="{4BC2ED76-4461-3F91-64ED-C9AB91A2D5C9}"/>
                  </a:ext>
                </a:extLst>
              </p:cNvPr>
              <p:cNvSpPr/>
              <p:nvPr/>
            </p:nvSpPr>
            <p:spPr>
              <a:xfrm>
                <a:off x="2194770"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TK1</a:t>
                </a:r>
              </a:p>
            </p:txBody>
          </p:sp>
          <p:sp>
            <p:nvSpPr>
              <p:cNvPr id="12" name="Rectangle 11">
                <a:extLst>
                  <a:ext uri="{FF2B5EF4-FFF2-40B4-BE49-F238E27FC236}">
                    <a16:creationId xmlns:a16="http://schemas.microsoft.com/office/drawing/2014/main" id="{D6239E96-D103-2635-2C9A-CADDC07902BD}"/>
                  </a:ext>
                </a:extLst>
              </p:cNvPr>
              <p:cNvSpPr/>
              <p:nvPr/>
            </p:nvSpPr>
            <p:spPr>
              <a:xfrm>
                <a:off x="2715707"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TK2</a:t>
                </a:r>
              </a:p>
            </p:txBody>
          </p:sp>
          <p:sp>
            <p:nvSpPr>
              <p:cNvPr id="13" name="Rectangle 12">
                <a:extLst>
                  <a:ext uri="{FF2B5EF4-FFF2-40B4-BE49-F238E27FC236}">
                    <a16:creationId xmlns:a16="http://schemas.microsoft.com/office/drawing/2014/main" id="{5666EB93-30B9-0D81-4FAE-858D68EB1CEA}"/>
                  </a:ext>
                </a:extLst>
              </p:cNvPr>
              <p:cNvSpPr/>
              <p:nvPr/>
            </p:nvSpPr>
            <p:spPr>
              <a:xfrm>
                <a:off x="3255707"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TK3</a:t>
                </a:r>
              </a:p>
            </p:txBody>
          </p:sp>
          <p:sp>
            <p:nvSpPr>
              <p:cNvPr id="14" name="Rectangle 13">
                <a:extLst>
                  <a:ext uri="{FF2B5EF4-FFF2-40B4-BE49-F238E27FC236}">
                    <a16:creationId xmlns:a16="http://schemas.microsoft.com/office/drawing/2014/main" id="{CEC6C8D0-8194-4CAC-562E-CAC3721953F5}"/>
                  </a:ext>
                </a:extLst>
              </p:cNvPr>
              <p:cNvSpPr/>
              <p:nvPr/>
            </p:nvSpPr>
            <p:spPr>
              <a:xfrm>
                <a:off x="8558518"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TK13</a:t>
                </a:r>
              </a:p>
            </p:txBody>
          </p:sp>
          <p:sp>
            <p:nvSpPr>
              <p:cNvPr id="15" name="Rectangle 14">
                <a:extLst>
                  <a:ext uri="{FF2B5EF4-FFF2-40B4-BE49-F238E27FC236}">
                    <a16:creationId xmlns:a16="http://schemas.microsoft.com/office/drawing/2014/main" id="{18AF1379-66C9-D18D-6CFE-9DCCB077F3C1}"/>
                  </a:ext>
                </a:extLst>
              </p:cNvPr>
              <p:cNvSpPr/>
              <p:nvPr/>
            </p:nvSpPr>
            <p:spPr>
              <a:xfrm>
                <a:off x="3777377"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TK4</a:t>
                </a:r>
              </a:p>
            </p:txBody>
          </p:sp>
          <p:sp>
            <p:nvSpPr>
              <p:cNvPr id="16" name="Rectangle 15">
                <a:extLst>
                  <a:ext uri="{FF2B5EF4-FFF2-40B4-BE49-F238E27FC236}">
                    <a16:creationId xmlns:a16="http://schemas.microsoft.com/office/drawing/2014/main" id="{95566BF9-A677-1D44-716B-42EAC8AD12AC}"/>
                  </a:ext>
                </a:extLst>
              </p:cNvPr>
              <p:cNvSpPr/>
              <p:nvPr/>
            </p:nvSpPr>
            <p:spPr>
              <a:xfrm>
                <a:off x="4298314"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TK5</a:t>
                </a:r>
              </a:p>
            </p:txBody>
          </p:sp>
          <p:sp>
            <p:nvSpPr>
              <p:cNvPr id="17" name="Rectangle 16">
                <a:extLst>
                  <a:ext uri="{FF2B5EF4-FFF2-40B4-BE49-F238E27FC236}">
                    <a16:creationId xmlns:a16="http://schemas.microsoft.com/office/drawing/2014/main" id="{8C2FB389-1FDC-DE0C-393E-CD5DA4BE0081}"/>
                  </a:ext>
                </a:extLst>
              </p:cNvPr>
              <p:cNvSpPr/>
              <p:nvPr/>
            </p:nvSpPr>
            <p:spPr>
              <a:xfrm>
                <a:off x="4838314"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TK6</a:t>
                </a:r>
              </a:p>
            </p:txBody>
          </p:sp>
          <p:sp>
            <p:nvSpPr>
              <p:cNvPr id="18" name="Rectangle 17">
                <a:extLst>
                  <a:ext uri="{FF2B5EF4-FFF2-40B4-BE49-F238E27FC236}">
                    <a16:creationId xmlns:a16="http://schemas.microsoft.com/office/drawing/2014/main" id="{2EB2B786-EAF0-3BB6-2D8B-44FD4BC37D61}"/>
                  </a:ext>
                </a:extLst>
              </p:cNvPr>
              <p:cNvSpPr/>
              <p:nvPr/>
            </p:nvSpPr>
            <p:spPr>
              <a:xfrm>
                <a:off x="5374974"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TK7</a:t>
                </a:r>
              </a:p>
            </p:txBody>
          </p:sp>
          <p:sp>
            <p:nvSpPr>
              <p:cNvPr id="19" name="Rectangle 18">
                <a:extLst>
                  <a:ext uri="{FF2B5EF4-FFF2-40B4-BE49-F238E27FC236}">
                    <a16:creationId xmlns:a16="http://schemas.microsoft.com/office/drawing/2014/main" id="{0C44B735-5FE1-50BC-A50A-4EA5F934529F}"/>
                  </a:ext>
                </a:extLst>
              </p:cNvPr>
              <p:cNvSpPr/>
              <p:nvPr/>
            </p:nvSpPr>
            <p:spPr>
              <a:xfrm>
                <a:off x="5895911"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TK8</a:t>
                </a:r>
              </a:p>
            </p:txBody>
          </p:sp>
          <p:sp>
            <p:nvSpPr>
              <p:cNvPr id="20" name="Rectangle 19">
                <a:extLst>
                  <a:ext uri="{FF2B5EF4-FFF2-40B4-BE49-F238E27FC236}">
                    <a16:creationId xmlns:a16="http://schemas.microsoft.com/office/drawing/2014/main" id="{879A1C07-75B7-DF6C-5EF7-10CB7BCE0E92}"/>
                  </a:ext>
                </a:extLst>
              </p:cNvPr>
              <p:cNvSpPr/>
              <p:nvPr/>
            </p:nvSpPr>
            <p:spPr>
              <a:xfrm>
                <a:off x="6435911"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TK9</a:t>
                </a:r>
              </a:p>
            </p:txBody>
          </p:sp>
          <p:sp>
            <p:nvSpPr>
              <p:cNvPr id="34" name="Rectangle 33">
                <a:extLst>
                  <a:ext uri="{FF2B5EF4-FFF2-40B4-BE49-F238E27FC236}">
                    <a16:creationId xmlns:a16="http://schemas.microsoft.com/office/drawing/2014/main" id="{DE9E97FA-FE32-E62C-C3DA-AC1C21A00D81}"/>
                  </a:ext>
                </a:extLst>
              </p:cNvPr>
              <p:cNvSpPr/>
              <p:nvPr/>
            </p:nvSpPr>
            <p:spPr>
              <a:xfrm>
                <a:off x="6957581"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TK10</a:t>
                </a:r>
              </a:p>
            </p:txBody>
          </p:sp>
          <p:sp>
            <p:nvSpPr>
              <p:cNvPr id="36" name="Rectangle 35">
                <a:extLst>
                  <a:ext uri="{FF2B5EF4-FFF2-40B4-BE49-F238E27FC236}">
                    <a16:creationId xmlns:a16="http://schemas.microsoft.com/office/drawing/2014/main" id="{37C539C4-E5A8-3E50-A354-D62CCA4A3A8B}"/>
                  </a:ext>
                </a:extLst>
              </p:cNvPr>
              <p:cNvSpPr/>
              <p:nvPr/>
            </p:nvSpPr>
            <p:spPr>
              <a:xfrm>
                <a:off x="7478518"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TK11</a:t>
                </a:r>
              </a:p>
            </p:txBody>
          </p:sp>
          <p:sp>
            <p:nvSpPr>
              <p:cNvPr id="39" name="Rectangle 38">
                <a:extLst>
                  <a:ext uri="{FF2B5EF4-FFF2-40B4-BE49-F238E27FC236}">
                    <a16:creationId xmlns:a16="http://schemas.microsoft.com/office/drawing/2014/main" id="{6A7ECAEF-1E18-AE9E-AE90-4F6231398CD3}"/>
                  </a:ext>
                </a:extLst>
              </p:cNvPr>
              <p:cNvSpPr/>
              <p:nvPr/>
            </p:nvSpPr>
            <p:spPr>
              <a:xfrm>
                <a:off x="8018518" y="3159000"/>
                <a:ext cx="540000" cy="270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TK12</a:t>
                </a:r>
              </a:p>
            </p:txBody>
          </p:sp>
        </p:grpSp>
        <p:sp>
          <p:nvSpPr>
            <p:cNvPr id="50" name="TextBox 49">
              <a:extLst>
                <a:ext uri="{FF2B5EF4-FFF2-40B4-BE49-F238E27FC236}">
                  <a16:creationId xmlns:a16="http://schemas.microsoft.com/office/drawing/2014/main" id="{2B469B3E-0546-A4B0-08CC-19F5A1810173}"/>
                </a:ext>
              </a:extLst>
            </p:cNvPr>
            <p:cNvSpPr txBox="1"/>
            <p:nvPr/>
          </p:nvSpPr>
          <p:spPr>
            <a:xfrm>
              <a:off x="4961942" y="1994197"/>
              <a:ext cx="4270379" cy="338554"/>
            </a:xfrm>
            <a:prstGeom prst="rect">
              <a:avLst/>
            </a:prstGeom>
            <a:noFill/>
          </p:spPr>
          <p:txBody>
            <a:bodyPr wrap="square" rtlCol="0" anchor="ctr">
              <a:spAutoFit/>
            </a:bodyPr>
            <a:lstStyle/>
            <a:p>
              <a:pPr algn="ctr"/>
              <a:r>
                <a:rPr lang="en-US" sz="1600" b="1" dirty="0"/>
                <a:t>Mean-Pooling: </a:t>
              </a:r>
              <a:r>
                <a:rPr lang="en-US" sz="1600" dirty="0">
                  <a:latin typeface="+mj-lt"/>
                </a:rPr>
                <a:t>take the average of all the vectors</a:t>
              </a:r>
            </a:p>
          </p:txBody>
        </p:sp>
        <p:cxnSp>
          <p:nvCxnSpPr>
            <p:cNvPr id="51" name="Straight Arrow Connector 50">
              <a:extLst>
                <a:ext uri="{FF2B5EF4-FFF2-40B4-BE49-F238E27FC236}">
                  <a16:creationId xmlns:a16="http://schemas.microsoft.com/office/drawing/2014/main" id="{3EDBDCD3-3FA7-B365-940A-5C0DE5B0B947}"/>
                </a:ext>
              </a:extLst>
            </p:cNvPr>
            <p:cNvCxnSpPr>
              <a:cxnSpLocks/>
              <a:stCxn id="52" idx="1"/>
            </p:cNvCxnSpPr>
            <p:nvPr/>
          </p:nvCxnSpPr>
          <p:spPr>
            <a:xfrm flipH="1">
              <a:off x="6615953" y="5503165"/>
              <a:ext cx="962359"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52" name="TextBox 51">
              <a:extLst>
                <a:ext uri="{FF2B5EF4-FFF2-40B4-BE49-F238E27FC236}">
                  <a16:creationId xmlns:a16="http://schemas.microsoft.com/office/drawing/2014/main" id="{2AE10539-2149-C1FB-F93A-A747A53C0B02}"/>
                </a:ext>
              </a:extLst>
            </p:cNvPr>
            <p:cNvSpPr txBox="1"/>
            <p:nvPr/>
          </p:nvSpPr>
          <p:spPr>
            <a:xfrm>
              <a:off x="7578312" y="5364665"/>
              <a:ext cx="3480550" cy="276999"/>
            </a:xfrm>
            <a:prstGeom prst="rect">
              <a:avLst/>
            </a:prstGeom>
            <a:noFill/>
          </p:spPr>
          <p:txBody>
            <a:bodyPr wrap="square" rtlCol="0" anchor="ctr">
              <a:spAutoFit/>
            </a:bodyPr>
            <a:lstStyle/>
            <a:p>
              <a:pPr algn="ctr"/>
              <a:r>
                <a:rPr lang="en-US" sz="1200" b="1" dirty="0"/>
                <a:t>Input of the Self-Attention:</a:t>
              </a:r>
              <a:r>
                <a:rPr lang="en-US" sz="1200" dirty="0">
                  <a:latin typeface="+mj-lt"/>
                </a:rPr>
                <a:t> matrix of shape (13, 768)</a:t>
              </a:r>
            </a:p>
          </p:txBody>
        </p:sp>
        <p:sp>
          <p:nvSpPr>
            <p:cNvPr id="56" name="TextBox 55">
              <a:extLst>
                <a:ext uri="{FF2B5EF4-FFF2-40B4-BE49-F238E27FC236}">
                  <a16:creationId xmlns:a16="http://schemas.microsoft.com/office/drawing/2014/main" id="{3FCCBC3D-1CE6-555F-1428-81BB6AD50D92}"/>
                </a:ext>
              </a:extLst>
            </p:cNvPr>
            <p:cNvSpPr txBox="1"/>
            <p:nvPr/>
          </p:nvSpPr>
          <p:spPr>
            <a:xfrm>
              <a:off x="1355464" y="3907448"/>
              <a:ext cx="3581360" cy="276999"/>
            </a:xfrm>
            <a:prstGeom prst="rect">
              <a:avLst/>
            </a:prstGeom>
            <a:noFill/>
          </p:spPr>
          <p:txBody>
            <a:bodyPr wrap="square" rtlCol="0" anchor="ctr">
              <a:spAutoFit/>
            </a:bodyPr>
            <a:lstStyle/>
            <a:p>
              <a:pPr algn="ctr"/>
              <a:r>
                <a:rPr lang="en-US" sz="1200" b="1" dirty="0"/>
                <a:t>Output of the Self-Attention:</a:t>
              </a:r>
              <a:r>
                <a:rPr lang="en-US" sz="1200" dirty="0">
                  <a:latin typeface="+mj-lt"/>
                </a:rPr>
                <a:t> matrix of shape (13, 768)</a:t>
              </a:r>
            </a:p>
          </p:txBody>
        </p:sp>
        <p:cxnSp>
          <p:nvCxnSpPr>
            <p:cNvPr id="59" name="Straight Arrow Connector 58">
              <a:extLst>
                <a:ext uri="{FF2B5EF4-FFF2-40B4-BE49-F238E27FC236}">
                  <a16:creationId xmlns:a16="http://schemas.microsoft.com/office/drawing/2014/main" id="{7C514EEC-7D7E-7DE4-95B6-DDB5A93058D4}"/>
                </a:ext>
              </a:extLst>
            </p:cNvPr>
            <p:cNvCxnSpPr>
              <a:cxnSpLocks/>
            </p:cNvCxnSpPr>
            <p:nvPr/>
          </p:nvCxnSpPr>
          <p:spPr>
            <a:xfrm>
              <a:off x="4936824" y="4045948"/>
              <a:ext cx="1583885"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3964094A-593F-F672-8B2D-ED92675B213C}"/>
                </a:ext>
              </a:extLst>
            </p:cNvPr>
            <p:cNvCxnSpPr>
              <a:cxnSpLocks/>
            </p:cNvCxnSpPr>
            <p:nvPr/>
          </p:nvCxnSpPr>
          <p:spPr>
            <a:xfrm flipV="1">
              <a:off x="3874125"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75" name="Right Brace 74">
              <a:extLst>
                <a:ext uri="{FF2B5EF4-FFF2-40B4-BE49-F238E27FC236}">
                  <a16:creationId xmlns:a16="http://schemas.microsoft.com/office/drawing/2014/main" id="{597CB7DD-C2FB-B442-F7FB-797EC6C37BEB}"/>
                </a:ext>
              </a:extLst>
            </p:cNvPr>
            <p:cNvSpPr/>
            <p:nvPr/>
          </p:nvSpPr>
          <p:spPr>
            <a:xfrm rot="16200000">
              <a:off x="6895467" y="-591631"/>
              <a:ext cx="328823" cy="6371507"/>
            </a:xfrm>
            <a:prstGeom prst="rightBrace">
              <a:avLst>
                <a:gd name="adj1" fmla="val 78703"/>
                <a:gd name="adj2" fmla="val 50000"/>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cxnSp>
          <p:nvCxnSpPr>
            <p:cNvPr id="83" name="Straight Arrow Connector 82">
              <a:extLst>
                <a:ext uri="{FF2B5EF4-FFF2-40B4-BE49-F238E27FC236}">
                  <a16:creationId xmlns:a16="http://schemas.microsoft.com/office/drawing/2014/main" id="{FB55A21E-D99C-FB3B-FA2F-E8A36D52B1C5}"/>
                </a:ext>
              </a:extLst>
            </p:cNvPr>
            <p:cNvCxnSpPr>
              <a:cxnSpLocks/>
            </p:cNvCxnSpPr>
            <p:nvPr/>
          </p:nvCxnSpPr>
          <p:spPr>
            <a:xfrm flipV="1">
              <a:off x="4389386"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84" name="Straight Arrow Connector 83">
              <a:extLst>
                <a:ext uri="{FF2B5EF4-FFF2-40B4-BE49-F238E27FC236}">
                  <a16:creationId xmlns:a16="http://schemas.microsoft.com/office/drawing/2014/main" id="{AC7A67FD-4A1C-3DE3-CF99-F54D3FE0039D}"/>
                </a:ext>
              </a:extLst>
            </p:cNvPr>
            <p:cNvCxnSpPr>
              <a:cxnSpLocks/>
            </p:cNvCxnSpPr>
            <p:nvPr/>
          </p:nvCxnSpPr>
          <p:spPr>
            <a:xfrm flipV="1">
              <a:off x="4936824"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85" name="Straight Arrow Connector 84">
              <a:extLst>
                <a:ext uri="{FF2B5EF4-FFF2-40B4-BE49-F238E27FC236}">
                  <a16:creationId xmlns:a16="http://schemas.microsoft.com/office/drawing/2014/main" id="{660AB819-4BDA-1CCC-C6C3-327723C31039}"/>
                </a:ext>
              </a:extLst>
            </p:cNvPr>
            <p:cNvCxnSpPr>
              <a:cxnSpLocks/>
            </p:cNvCxnSpPr>
            <p:nvPr/>
          </p:nvCxnSpPr>
          <p:spPr>
            <a:xfrm flipV="1">
              <a:off x="5454984"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86" name="Straight Arrow Connector 85">
              <a:extLst>
                <a:ext uri="{FF2B5EF4-FFF2-40B4-BE49-F238E27FC236}">
                  <a16:creationId xmlns:a16="http://schemas.microsoft.com/office/drawing/2014/main" id="{DAD99486-DB9E-5E24-E6D0-1B7BB37D1BBD}"/>
                </a:ext>
              </a:extLst>
            </p:cNvPr>
            <p:cNvCxnSpPr>
              <a:cxnSpLocks/>
            </p:cNvCxnSpPr>
            <p:nvPr/>
          </p:nvCxnSpPr>
          <p:spPr>
            <a:xfrm flipV="1">
              <a:off x="5962901"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87" name="Straight Arrow Connector 86">
              <a:extLst>
                <a:ext uri="{FF2B5EF4-FFF2-40B4-BE49-F238E27FC236}">
                  <a16:creationId xmlns:a16="http://schemas.microsoft.com/office/drawing/2014/main" id="{C6BFABB4-DB2A-A895-3297-C5E16314FEC3}"/>
                </a:ext>
              </a:extLst>
            </p:cNvPr>
            <p:cNvCxnSpPr>
              <a:cxnSpLocks/>
            </p:cNvCxnSpPr>
            <p:nvPr/>
          </p:nvCxnSpPr>
          <p:spPr>
            <a:xfrm flipV="1">
              <a:off x="6520709"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A7DB642D-4C40-82E2-310A-79D234FFAA61}"/>
                </a:ext>
              </a:extLst>
            </p:cNvPr>
            <p:cNvCxnSpPr>
              <a:cxnSpLocks/>
            </p:cNvCxnSpPr>
            <p:nvPr/>
          </p:nvCxnSpPr>
          <p:spPr>
            <a:xfrm flipV="1">
              <a:off x="7025600"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89" name="Straight Arrow Connector 88">
              <a:extLst>
                <a:ext uri="{FF2B5EF4-FFF2-40B4-BE49-F238E27FC236}">
                  <a16:creationId xmlns:a16="http://schemas.microsoft.com/office/drawing/2014/main" id="{7509039A-6D58-C62B-932F-D85F9F4AA615}"/>
                </a:ext>
              </a:extLst>
            </p:cNvPr>
            <p:cNvCxnSpPr>
              <a:cxnSpLocks/>
            </p:cNvCxnSpPr>
            <p:nvPr/>
          </p:nvCxnSpPr>
          <p:spPr>
            <a:xfrm flipV="1">
              <a:off x="7578311"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69AA993F-EE7E-CDE5-D0ED-FD17A999424F}"/>
                </a:ext>
              </a:extLst>
            </p:cNvPr>
            <p:cNvCxnSpPr>
              <a:cxnSpLocks/>
            </p:cNvCxnSpPr>
            <p:nvPr/>
          </p:nvCxnSpPr>
          <p:spPr>
            <a:xfrm flipV="1">
              <a:off x="8126981"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7BF76D67-A589-D190-EE7A-031CFF6420B4}"/>
                </a:ext>
              </a:extLst>
            </p:cNvPr>
            <p:cNvCxnSpPr>
              <a:cxnSpLocks/>
            </p:cNvCxnSpPr>
            <p:nvPr/>
          </p:nvCxnSpPr>
          <p:spPr>
            <a:xfrm flipV="1">
              <a:off x="8609969"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92" name="Straight Arrow Connector 91">
              <a:extLst>
                <a:ext uri="{FF2B5EF4-FFF2-40B4-BE49-F238E27FC236}">
                  <a16:creationId xmlns:a16="http://schemas.microsoft.com/office/drawing/2014/main" id="{84A128E8-AC0B-A1EC-F6AA-22E162F3416E}"/>
                </a:ext>
              </a:extLst>
            </p:cNvPr>
            <p:cNvCxnSpPr>
              <a:cxnSpLocks/>
            </p:cNvCxnSpPr>
            <p:nvPr/>
          </p:nvCxnSpPr>
          <p:spPr>
            <a:xfrm flipV="1">
              <a:off x="9135892"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93" name="Straight Arrow Connector 92">
              <a:extLst>
                <a:ext uri="{FF2B5EF4-FFF2-40B4-BE49-F238E27FC236}">
                  <a16:creationId xmlns:a16="http://schemas.microsoft.com/office/drawing/2014/main" id="{1DD774CB-5D2A-DEA0-A164-02FE1131BCBD}"/>
                </a:ext>
              </a:extLst>
            </p:cNvPr>
            <p:cNvCxnSpPr>
              <a:cxnSpLocks/>
            </p:cNvCxnSpPr>
            <p:nvPr/>
          </p:nvCxnSpPr>
          <p:spPr>
            <a:xfrm flipV="1">
              <a:off x="9697082"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6EE21017-854F-A5E8-3EBC-DA9305DC2655}"/>
                </a:ext>
              </a:extLst>
            </p:cNvPr>
            <p:cNvCxnSpPr>
              <a:cxnSpLocks/>
            </p:cNvCxnSpPr>
            <p:nvPr/>
          </p:nvCxnSpPr>
          <p:spPr>
            <a:xfrm flipV="1">
              <a:off x="10245631" y="2850776"/>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5" name="Rectangle 94">
              <a:extLst>
                <a:ext uri="{FF2B5EF4-FFF2-40B4-BE49-F238E27FC236}">
                  <a16:creationId xmlns:a16="http://schemas.microsoft.com/office/drawing/2014/main" id="{185F82B7-6E12-41FF-DEDC-2ADE1AFCFF07}"/>
                </a:ext>
              </a:extLst>
            </p:cNvPr>
            <p:cNvSpPr/>
            <p:nvPr/>
          </p:nvSpPr>
          <p:spPr>
            <a:xfrm>
              <a:off x="6029717" y="1288253"/>
              <a:ext cx="2055304" cy="4193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Sentence Embedding</a:t>
              </a:r>
            </a:p>
          </p:txBody>
        </p:sp>
        <p:cxnSp>
          <p:nvCxnSpPr>
            <p:cNvPr id="96" name="Straight Arrow Connector 95">
              <a:extLst>
                <a:ext uri="{FF2B5EF4-FFF2-40B4-BE49-F238E27FC236}">
                  <a16:creationId xmlns:a16="http://schemas.microsoft.com/office/drawing/2014/main" id="{837B252C-5562-2237-3E86-2FB6DA979ED1}"/>
                </a:ext>
              </a:extLst>
            </p:cNvPr>
            <p:cNvCxnSpPr>
              <a:cxnSpLocks/>
            </p:cNvCxnSpPr>
            <p:nvPr/>
          </p:nvCxnSpPr>
          <p:spPr>
            <a:xfrm flipV="1">
              <a:off x="7057369" y="1724367"/>
              <a:ext cx="0" cy="3288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8" name="TextBox 97">
              <a:extLst>
                <a:ext uri="{FF2B5EF4-FFF2-40B4-BE49-F238E27FC236}">
                  <a16:creationId xmlns:a16="http://schemas.microsoft.com/office/drawing/2014/main" id="{E5682259-2E6D-5A15-EFFD-DC917B1AB505}"/>
                </a:ext>
              </a:extLst>
            </p:cNvPr>
            <p:cNvSpPr txBox="1"/>
            <p:nvPr/>
          </p:nvSpPr>
          <p:spPr>
            <a:xfrm>
              <a:off x="8190775" y="1435407"/>
              <a:ext cx="2136565" cy="276999"/>
            </a:xfrm>
            <a:prstGeom prst="rect">
              <a:avLst/>
            </a:prstGeom>
            <a:noFill/>
          </p:spPr>
          <p:txBody>
            <a:bodyPr wrap="square" rtlCol="0" anchor="ctr">
              <a:spAutoFit/>
            </a:bodyPr>
            <a:lstStyle/>
            <a:p>
              <a:pPr algn="ctr"/>
              <a:r>
                <a:rPr lang="en-US" sz="1200" dirty="0">
                  <a:latin typeface="+mj-lt"/>
                </a:rPr>
                <a:t>Single vector of 768 dimensions</a:t>
              </a:r>
            </a:p>
          </p:txBody>
        </p:sp>
      </p:grpSp>
    </p:spTree>
    <p:extLst>
      <p:ext uri="{BB962C8B-B14F-4D97-AF65-F5344CB8AC3E}">
        <p14:creationId xmlns:p14="http://schemas.microsoft.com/office/powerpoint/2010/main" val="294676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Sentence Embeddings: Similarity Comparison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p:txBody>
              <a:bodyPr>
                <a:normAutofit/>
              </a:bodyPr>
              <a:lstStyle/>
              <a:p>
                <a:r>
                  <a:rPr lang="en-US" sz="2000" dirty="0">
                    <a:latin typeface="+mj-lt"/>
                  </a:rPr>
                  <a:t>How can we compare Sentence Embeddings to see if two sentences have similar “meaning”? We could use cosine similarity which measures the cosine of the angle between two vectors. A small angle results in a high cosine similarity score.</a:t>
                </a:r>
              </a:p>
              <a:p>
                <a:pPr marL="0" indent="0">
                  <a:buNone/>
                </a:pPr>
                <a:br>
                  <a:rPr lang="en-US" sz="2000" dirty="0">
                    <a:latin typeface="+mj-lt"/>
                  </a:rPr>
                </a:br>
                <a:br>
                  <a:rPr lang="en-US" sz="2000" dirty="0">
                    <a:latin typeface="+mj-lt"/>
                  </a:rPr>
                </a:br>
                <a14:m>
                  <m:oMathPara xmlns:m="http://schemas.openxmlformats.org/officeDocument/2006/math">
                    <m:oMathParaPr>
                      <m:jc m:val="centerGroup"/>
                    </m:oMathParaPr>
                    <m:oMath xmlns:m="http://schemas.openxmlformats.org/officeDocument/2006/math">
                      <m:r>
                        <m:rPr>
                          <m:sty m:val="p"/>
                        </m:rPr>
                        <a:rPr lang="en-US" sz="1400" i="1" smtClean="0">
                          <a:latin typeface="Cambria Math" panose="02040503050406030204" pitchFamily="18" charset="0"/>
                        </a:rPr>
                        <m:t>c</m:t>
                      </m:r>
                      <m:r>
                        <m:rPr>
                          <m:nor/>
                        </m:rPr>
                        <a:rPr lang="en-US" sz="1400" b="0" i="0" smtClean="0">
                          <a:latin typeface="Cambria Math" panose="02040503050406030204" pitchFamily="18" charset="0"/>
                        </a:rPr>
                        <m:t>osine</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similarity</m:t>
                      </m:r>
                      <m:r>
                        <m:rPr>
                          <m:nor/>
                        </m:rPr>
                        <a:rPr lang="en-US" sz="1400" b="0" i="0" smtClean="0">
                          <a:latin typeface="Cambria Math" panose="02040503050406030204" pitchFamily="18" charset="0"/>
                        </a:rPr>
                        <m:t> =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𝐶</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𝐴</m:t>
                          </m:r>
                          <m:r>
                            <a:rPr lang="en-US" sz="1400" b="0" i="1" smtClean="0">
                              <a:latin typeface="Cambria Math" panose="02040503050406030204" pitchFamily="18" charset="0"/>
                            </a:rPr>
                            <m:t>, </m:t>
                          </m:r>
                          <m:r>
                            <a:rPr lang="en-US" sz="1400" b="0" i="1" smtClean="0">
                              <a:latin typeface="Cambria Math" panose="02040503050406030204" pitchFamily="18" charset="0"/>
                            </a:rPr>
                            <m:t>𝐵</m:t>
                          </m:r>
                        </m:e>
                      </m:d>
                      <m:r>
                        <a:rPr lang="en-US" sz="1400" b="0" i="1" smtClean="0">
                          <a:latin typeface="Cambria Math" panose="02040503050406030204" pitchFamily="18" charset="0"/>
                        </a:rPr>
                        <m:t> ≔ </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cos</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𝜃</m:t>
                              </m:r>
                            </m:e>
                          </m:d>
                          <m:r>
                            <a:rPr lang="en-US" sz="1400" b="0" i="1" smtClean="0">
                              <a:latin typeface="Cambria Math" panose="02040503050406030204" pitchFamily="18" charset="0"/>
                              <a:ea typeface="Cambria Math" panose="02040503050406030204" pitchFamily="18" charset="0"/>
                            </a:rPr>
                            <m:t>= </m:t>
                          </m:r>
                          <m:f>
                            <m:fPr>
                              <m:ctrlPr>
                                <a:rPr lang="en-US" sz="1400" b="0" i="1" smtClean="0">
                                  <a:latin typeface="Cambria Math" panose="02040503050406030204" pitchFamily="18" charset="0"/>
                                  <a:ea typeface="Cambria Math" panose="02040503050406030204" pitchFamily="18" charset="0"/>
                                </a:rPr>
                              </m:ctrlPr>
                            </m:fPr>
                            <m:num>
                              <m:r>
                                <m:rPr>
                                  <m:sty m:val="p"/>
                                </m:rPr>
                                <a:rPr lang="el-GR" sz="1400" b="0" i="1" smtClean="0">
                                  <a:latin typeface="Cambria Math" panose="02040503050406030204" pitchFamily="18" charset="0"/>
                                  <a:ea typeface="Cambria Math" panose="02040503050406030204" pitchFamily="18" charset="0"/>
                                </a:rPr>
                                <m:t>Α</m:t>
                              </m:r>
                              <m:r>
                                <a:rPr lang="el-GR" sz="1400" b="0" i="1" smtClean="0">
                                  <a:latin typeface="Cambria Math" panose="02040503050406030204" pitchFamily="18" charset="0"/>
                                  <a:ea typeface="Cambria Math" panose="02040503050406030204" pitchFamily="18" charset="0"/>
                                </a:rPr>
                                <m:t>∙</m:t>
                              </m:r>
                              <m:r>
                                <m:rPr>
                                  <m:sty m:val="p"/>
                                </m:rPr>
                                <a:rPr lang="el-GR" sz="1400" b="0" i="1" smtClean="0">
                                  <a:latin typeface="Cambria Math" panose="02040503050406030204" pitchFamily="18" charset="0"/>
                                  <a:ea typeface="Cambria Math" panose="02040503050406030204" pitchFamily="18" charset="0"/>
                                </a:rPr>
                                <m:t>Β</m:t>
                              </m:r>
                            </m:num>
                            <m:den>
                              <m:d>
                                <m:dPr>
                                  <m:begChr m:val="‖"/>
                                  <m:endChr m:val="‖"/>
                                  <m:ctrlPr>
                                    <a:rPr lang="en-US" sz="1400" b="0" i="1" smtClean="0">
                                      <a:latin typeface="Cambria Math" panose="02040503050406030204" pitchFamily="18" charset="0"/>
                                      <a:ea typeface="Cambria Math" panose="02040503050406030204" pitchFamily="18" charset="0"/>
                                    </a:rPr>
                                  </m:ctrlPr>
                                </m:dPr>
                                <m:e>
                                  <m:r>
                                    <m:rPr>
                                      <m:sty m:val="p"/>
                                    </m:rPr>
                                    <a:rPr lang="el-GR" sz="1400" b="0" i="1" smtClean="0">
                                      <a:latin typeface="Cambria Math" panose="02040503050406030204" pitchFamily="18" charset="0"/>
                                      <a:ea typeface="Cambria Math" panose="02040503050406030204" pitchFamily="18" charset="0"/>
                                    </a:rPr>
                                    <m:t>Α</m:t>
                                  </m:r>
                                </m:e>
                              </m:d>
                              <m:d>
                                <m:dPr>
                                  <m:begChr m:val="‖"/>
                                  <m:endChr m:val="‖"/>
                                  <m:ctrlPr>
                                    <a:rPr lang="en-US" sz="1400" b="0" i="1" smtClean="0">
                                      <a:latin typeface="Cambria Math" panose="02040503050406030204" pitchFamily="18" charset="0"/>
                                      <a:ea typeface="Cambria Math" panose="02040503050406030204" pitchFamily="18" charset="0"/>
                                    </a:rPr>
                                  </m:ctrlPr>
                                </m:dPr>
                                <m:e>
                                  <m:r>
                                    <m:rPr>
                                      <m:sty m:val="p"/>
                                    </m:rPr>
                                    <a:rPr lang="el-GR" sz="1400" b="0" i="1" smtClean="0">
                                      <a:latin typeface="Cambria Math" panose="02040503050406030204" pitchFamily="18" charset="0"/>
                                      <a:ea typeface="Cambria Math" panose="02040503050406030204" pitchFamily="18" charset="0"/>
                                    </a:rPr>
                                    <m:t>Β</m:t>
                                  </m:r>
                                </m:e>
                              </m:d>
                            </m:den>
                          </m:f>
                        </m:e>
                      </m:func>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𝑖</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𝐵</m:t>
                                  </m:r>
                                </m:e>
                                <m:sub>
                                  <m:r>
                                    <a:rPr lang="en-US" sz="1400" b="0" i="1" smtClean="0">
                                      <a:latin typeface="Cambria Math" panose="02040503050406030204" pitchFamily="18" charset="0"/>
                                    </a:rPr>
                                    <m:t>𝑖</m:t>
                                  </m:r>
                                </m:sub>
                              </m:sSub>
                            </m:e>
                          </m:nary>
                        </m:num>
                        <m:den>
                          <m:rad>
                            <m:radPr>
                              <m:degHide m:val="on"/>
                              <m:ctrlPr>
                                <a:rPr lang="en-US" sz="1400" b="0" i="1" smtClean="0">
                                  <a:latin typeface="Cambria Math" panose="02040503050406030204" pitchFamily="18" charset="0"/>
                                </a:rPr>
                              </m:ctrlPr>
                            </m:radPr>
                            <m:deg/>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𝐴</m:t>
                                      </m:r>
                                    </m:e>
                                    <m:sub>
                                      <m:r>
                                        <a:rPr lang="en-US" sz="1400" b="0" i="1" smtClean="0">
                                          <a:latin typeface="Cambria Math" panose="02040503050406030204" pitchFamily="18" charset="0"/>
                                        </a:rPr>
                                        <m:t>𝑖</m:t>
                                      </m:r>
                                    </m:sub>
                                    <m:sup>
                                      <m:r>
                                        <a:rPr lang="en-US" sz="1400" b="0" i="1" smtClean="0">
                                          <a:latin typeface="Cambria Math" panose="02040503050406030204" pitchFamily="18" charset="0"/>
                                        </a:rPr>
                                        <m:t>2</m:t>
                                      </m:r>
                                    </m:sup>
                                  </m:sSubSup>
                                </m:e>
                              </m:nary>
                            </m:e>
                          </m:rad>
                          <m:r>
                            <a:rPr lang="en-US" sz="1400" b="0" i="1" smtClean="0">
                              <a:latin typeface="Cambria Math" panose="02040503050406030204" pitchFamily="18" charset="0"/>
                              <a:ea typeface="Cambria Math" panose="02040503050406030204" pitchFamily="18" charset="0"/>
                            </a:rPr>
                            <m:t>∙</m:t>
                          </m:r>
                          <m:rad>
                            <m:radPr>
                              <m:degHide m:val="on"/>
                              <m:ctrlPr>
                                <a:rPr lang="en-US" sz="1400" b="0" i="1" smtClean="0">
                                  <a:latin typeface="Cambria Math" panose="02040503050406030204" pitchFamily="18" charset="0"/>
                                  <a:ea typeface="Cambria Math" panose="02040503050406030204" pitchFamily="18" charset="0"/>
                                </a:rPr>
                              </m:ctrlPr>
                            </m:radPr>
                            <m:deg/>
                            <m:e>
                              <m:nary>
                                <m:naryPr>
                                  <m:chr m:val="∑"/>
                                  <m:ctrlPr>
                                    <a:rPr lang="en-US" sz="1400" b="0" i="1" smtClean="0">
                                      <a:latin typeface="Cambria Math" panose="02040503050406030204" pitchFamily="18" charset="0"/>
                                      <a:ea typeface="Cambria Math" panose="02040503050406030204" pitchFamily="18" charset="0"/>
                                    </a:rPr>
                                  </m:ctrlPr>
                                </m:naryPr>
                                <m:sub>
                                  <m:r>
                                    <m:rPr>
                                      <m:brk m:alnAt="23"/>
                                    </m:rP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𝑛</m:t>
                                  </m:r>
                                </m:sup>
                                <m:e>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𝐵</m:t>
                                      </m:r>
                                    </m:e>
                                    <m:sub>
                                      <m:r>
                                        <a:rPr lang="en-US" sz="1400" b="0" i="1" smtClean="0">
                                          <a:latin typeface="Cambria Math" panose="02040503050406030204" pitchFamily="18" charset="0"/>
                                          <a:ea typeface="Cambria Math" panose="02040503050406030204" pitchFamily="18" charset="0"/>
                                        </a:rPr>
                                        <m:t>𝑖</m:t>
                                      </m:r>
                                    </m:sub>
                                    <m:sup>
                                      <m:r>
                                        <a:rPr lang="en-US" sz="1400" b="0" i="1" smtClean="0">
                                          <a:latin typeface="Cambria Math" panose="02040503050406030204" pitchFamily="18" charset="0"/>
                                          <a:ea typeface="Cambria Math" panose="02040503050406030204" pitchFamily="18" charset="0"/>
                                        </a:rPr>
                                        <m:t>2</m:t>
                                      </m:r>
                                    </m:sup>
                                  </m:sSubSup>
                                </m:e>
                              </m:nary>
                            </m:e>
                          </m:rad>
                        </m:den>
                      </m:f>
                    </m:oMath>
                  </m:oMathPara>
                </a14:m>
                <a:endParaRPr lang="en-US" sz="1400" dirty="0">
                  <a:latin typeface="+mj-lt"/>
                </a:endParaRPr>
              </a:p>
              <a:p>
                <a:endParaRPr lang="en-US" sz="2000" dirty="0">
                  <a:latin typeface="+mj-lt"/>
                </a:endParaRPr>
              </a:p>
              <a:p>
                <a:r>
                  <a:rPr lang="en-US" sz="2000" b="1" dirty="0"/>
                  <a:t>But there’s a problem.</a:t>
                </a:r>
                <a:r>
                  <a:rPr lang="en-US" sz="2000" dirty="0">
                    <a:latin typeface="+mj-lt"/>
                  </a:rPr>
                  <a:t> Nobody told BERT that the embeddings it produces should be comparable with the cosine similarity. That is, two similar sentences should be represented by vectors pointing to the same direction in space. How can we teach BERT to produce embeddings that can be compared with a similarity function of our choice?</a:t>
                </a:r>
              </a:p>
            </p:txBody>
          </p:sp>
        </mc:Choice>
        <mc:Fallback>
          <p:sp>
            <p:nvSpPr>
              <p:cNvPr id="3" name="Content Placeholder 2">
                <a:extLst>
                  <a:ext uri="{FF2B5EF4-FFF2-40B4-BE49-F238E27FC236}">
                    <a16:creationId xmlns:a16="http://schemas.microsoft.com/office/drawing/2014/main" id="{AFF8FE70-36F5-EF5B-1567-B2E099371795}"/>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Tree>
    <p:extLst>
      <p:ext uri="{BB962C8B-B14F-4D97-AF65-F5344CB8AC3E}">
        <p14:creationId xmlns:p14="http://schemas.microsoft.com/office/powerpoint/2010/main" val="35031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Introducing Sentence BERT</a:t>
            </a:r>
          </a:p>
        </p:txBody>
      </p:sp>
      <p:pic>
        <p:nvPicPr>
          <p:cNvPr id="4" name="Picture 3">
            <a:extLst>
              <a:ext uri="{FF2B5EF4-FFF2-40B4-BE49-F238E27FC236}">
                <a16:creationId xmlns:a16="http://schemas.microsoft.com/office/drawing/2014/main" id="{6AF983C1-D327-3191-22D6-5501686D1EBE}"/>
              </a:ext>
            </a:extLst>
          </p:cNvPr>
          <p:cNvPicPr>
            <a:picLocks noChangeAspect="1"/>
          </p:cNvPicPr>
          <p:nvPr/>
        </p:nvPicPr>
        <p:blipFill>
          <a:blip r:embed="rId2"/>
          <a:stretch>
            <a:fillRect/>
          </a:stretch>
        </p:blipFill>
        <p:spPr>
          <a:xfrm>
            <a:off x="1675849" y="2058858"/>
            <a:ext cx="8840301" cy="2740283"/>
          </a:xfrm>
          <a:prstGeom prst="rect">
            <a:avLst/>
          </a:prstGeom>
        </p:spPr>
      </p:pic>
    </p:spTree>
    <p:extLst>
      <p:ext uri="{BB962C8B-B14F-4D97-AF65-F5344CB8AC3E}">
        <p14:creationId xmlns:p14="http://schemas.microsoft.com/office/powerpoint/2010/main" val="2967430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Sentence BERT: Architecture</a:t>
            </a:r>
          </a:p>
        </p:txBody>
      </p:sp>
      <p:grpSp>
        <p:nvGrpSpPr>
          <p:cNvPr id="1030" name="Group 1029">
            <a:extLst>
              <a:ext uri="{FF2B5EF4-FFF2-40B4-BE49-F238E27FC236}">
                <a16:creationId xmlns:a16="http://schemas.microsoft.com/office/drawing/2014/main" id="{9FAA32B8-F822-DBFB-1C53-4755C286D239}"/>
              </a:ext>
            </a:extLst>
          </p:cNvPr>
          <p:cNvGrpSpPr/>
          <p:nvPr/>
        </p:nvGrpSpPr>
        <p:grpSpPr>
          <a:xfrm>
            <a:off x="1730122" y="1357483"/>
            <a:ext cx="8731755" cy="5135392"/>
            <a:chOff x="1836503" y="1357483"/>
            <a:chExt cx="8731755" cy="5135392"/>
          </a:xfrm>
        </p:grpSpPr>
        <p:sp>
          <p:nvSpPr>
            <p:cNvPr id="3" name="TextBox 2">
              <a:extLst>
                <a:ext uri="{FF2B5EF4-FFF2-40B4-BE49-F238E27FC236}">
                  <a16:creationId xmlns:a16="http://schemas.microsoft.com/office/drawing/2014/main" id="{2C934BE1-73E2-94C8-FC81-4FC4B7417B6C}"/>
                </a:ext>
              </a:extLst>
            </p:cNvPr>
            <p:cNvSpPr txBox="1"/>
            <p:nvPr/>
          </p:nvSpPr>
          <p:spPr>
            <a:xfrm>
              <a:off x="2445721" y="6215876"/>
              <a:ext cx="2502647" cy="276999"/>
            </a:xfrm>
            <a:prstGeom prst="rect">
              <a:avLst/>
            </a:prstGeom>
            <a:noFill/>
            <a:ln>
              <a:noFill/>
            </a:ln>
          </p:spPr>
          <p:txBody>
            <a:bodyPr wrap="square" rtlCol="0">
              <a:spAutoFit/>
            </a:bodyPr>
            <a:lstStyle/>
            <a:p>
              <a:r>
                <a:rPr lang="en-US" sz="1200" dirty="0">
                  <a:solidFill>
                    <a:schemeClr val="accent4">
                      <a:lumMod val="75000"/>
                    </a:schemeClr>
                  </a:solidFill>
                  <a:latin typeface="+mj-lt"/>
                </a:rPr>
                <a:t>“My father plays with me at the park”</a:t>
              </a:r>
            </a:p>
          </p:txBody>
        </p:sp>
        <p:sp>
          <p:nvSpPr>
            <p:cNvPr id="5" name="TextBox 4">
              <a:extLst>
                <a:ext uri="{FF2B5EF4-FFF2-40B4-BE49-F238E27FC236}">
                  <a16:creationId xmlns:a16="http://schemas.microsoft.com/office/drawing/2014/main" id="{B24369EE-65D3-6302-8EE2-BF9A95C9285F}"/>
                </a:ext>
              </a:extLst>
            </p:cNvPr>
            <p:cNvSpPr txBox="1"/>
            <p:nvPr/>
          </p:nvSpPr>
          <p:spPr>
            <a:xfrm>
              <a:off x="7621942" y="6215875"/>
              <a:ext cx="2124337" cy="276999"/>
            </a:xfrm>
            <a:prstGeom prst="rect">
              <a:avLst/>
            </a:prstGeom>
            <a:noFill/>
            <a:ln>
              <a:noFill/>
            </a:ln>
          </p:spPr>
          <p:txBody>
            <a:bodyPr wrap="square" rtlCol="0">
              <a:spAutoFit/>
            </a:bodyPr>
            <a:lstStyle/>
            <a:p>
              <a:r>
                <a:rPr lang="en-US" sz="1200" dirty="0">
                  <a:solidFill>
                    <a:schemeClr val="accent5">
                      <a:lumMod val="75000"/>
                    </a:schemeClr>
                  </a:solidFill>
                  <a:latin typeface="+mj-lt"/>
                </a:rPr>
                <a:t>“I play with my dad at the park”</a:t>
              </a:r>
            </a:p>
          </p:txBody>
        </p:sp>
        <p:sp>
          <p:nvSpPr>
            <p:cNvPr id="6" name="Rectangle 5">
              <a:extLst>
                <a:ext uri="{FF2B5EF4-FFF2-40B4-BE49-F238E27FC236}">
                  <a16:creationId xmlns:a16="http://schemas.microsoft.com/office/drawing/2014/main" id="{C22A87B1-9A12-FEB0-E103-7B7B0CCF569E}"/>
                </a:ext>
              </a:extLst>
            </p:cNvPr>
            <p:cNvSpPr/>
            <p:nvPr/>
          </p:nvSpPr>
          <p:spPr>
            <a:xfrm>
              <a:off x="2669392" y="5676227"/>
              <a:ext cx="2055304" cy="419360"/>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Sentence A</a:t>
              </a:r>
            </a:p>
          </p:txBody>
        </p:sp>
        <p:sp>
          <p:nvSpPr>
            <p:cNvPr id="7" name="Rectangle 6">
              <a:extLst>
                <a:ext uri="{FF2B5EF4-FFF2-40B4-BE49-F238E27FC236}">
                  <a16:creationId xmlns:a16="http://schemas.microsoft.com/office/drawing/2014/main" id="{6658B592-238A-AFF9-5DC9-C638746D70E9}"/>
                </a:ext>
              </a:extLst>
            </p:cNvPr>
            <p:cNvSpPr/>
            <p:nvPr/>
          </p:nvSpPr>
          <p:spPr>
            <a:xfrm>
              <a:off x="7680065" y="5676227"/>
              <a:ext cx="2055304" cy="419360"/>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Sentence B</a:t>
              </a:r>
            </a:p>
          </p:txBody>
        </p:sp>
        <p:sp>
          <p:nvSpPr>
            <p:cNvPr id="9" name="Rectangle 8">
              <a:extLst>
                <a:ext uri="{FF2B5EF4-FFF2-40B4-BE49-F238E27FC236}">
                  <a16:creationId xmlns:a16="http://schemas.microsoft.com/office/drawing/2014/main" id="{ABC77FF2-9403-D864-5CAF-E8E44B576B2E}"/>
                </a:ext>
              </a:extLst>
            </p:cNvPr>
            <p:cNvSpPr/>
            <p:nvPr/>
          </p:nvSpPr>
          <p:spPr>
            <a:xfrm>
              <a:off x="2669392" y="4965227"/>
              <a:ext cx="2055304" cy="41936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BERT</a:t>
              </a:r>
            </a:p>
          </p:txBody>
        </p:sp>
        <p:sp>
          <p:nvSpPr>
            <p:cNvPr id="10" name="Rectangle 9">
              <a:extLst>
                <a:ext uri="{FF2B5EF4-FFF2-40B4-BE49-F238E27FC236}">
                  <a16:creationId xmlns:a16="http://schemas.microsoft.com/office/drawing/2014/main" id="{934D7A21-0A25-E7B2-0C09-F6A72F85A2DD}"/>
                </a:ext>
              </a:extLst>
            </p:cNvPr>
            <p:cNvSpPr/>
            <p:nvPr/>
          </p:nvSpPr>
          <p:spPr>
            <a:xfrm>
              <a:off x="7680065" y="4965227"/>
              <a:ext cx="2055304" cy="41936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BERT</a:t>
              </a:r>
            </a:p>
          </p:txBody>
        </p:sp>
        <p:pic>
          <p:nvPicPr>
            <p:cNvPr id="1026" name="Picture 2" descr="Bert - Sesame Workshop">
              <a:extLst>
                <a:ext uri="{FF2B5EF4-FFF2-40B4-BE49-F238E27FC236}">
                  <a16:creationId xmlns:a16="http://schemas.microsoft.com/office/drawing/2014/main" id="{EF92E35B-0E3F-A091-F8AE-F53BD909E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503" y="4923434"/>
              <a:ext cx="832889" cy="4617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ert - Sesame Workshop">
              <a:extLst>
                <a:ext uri="{FF2B5EF4-FFF2-40B4-BE49-F238E27FC236}">
                  <a16:creationId xmlns:a16="http://schemas.microsoft.com/office/drawing/2014/main" id="{491A2C78-4295-D857-B1FB-0910AB628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5369" y="4939793"/>
              <a:ext cx="832889" cy="46177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942EC0A7-590B-0F94-6E9A-A5335D1CD66A}"/>
                </a:ext>
              </a:extLst>
            </p:cNvPr>
            <p:cNvCxnSpPr>
              <a:stCxn id="6" idx="0"/>
              <a:endCxn id="9" idx="2"/>
            </p:cNvCxnSpPr>
            <p:nvPr/>
          </p:nvCxnSpPr>
          <p:spPr>
            <a:xfrm flipV="1">
              <a:off x="3697044" y="5384587"/>
              <a:ext cx="0" cy="291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4A28DFA-106F-2462-0244-9DE77D49177E}"/>
                </a:ext>
              </a:extLst>
            </p:cNvPr>
            <p:cNvCxnSpPr>
              <a:cxnSpLocks/>
              <a:stCxn id="7" idx="0"/>
              <a:endCxn id="10" idx="2"/>
            </p:cNvCxnSpPr>
            <p:nvPr/>
          </p:nvCxnSpPr>
          <p:spPr>
            <a:xfrm flipV="1">
              <a:off x="8707717" y="5384587"/>
              <a:ext cx="0" cy="291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D0F82DBB-E9F6-4BB2-7D01-15BEBD75D759}"/>
                </a:ext>
              </a:extLst>
            </p:cNvPr>
            <p:cNvSpPr/>
            <p:nvPr/>
          </p:nvSpPr>
          <p:spPr>
            <a:xfrm>
              <a:off x="2669392" y="4252773"/>
              <a:ext cx="2055304" cy="41936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Pooling</a:t>
              </a:r>
            </a:p>
          </p:txBody>
        </p:sp>
        <p:sp>
          <p:nvSpPr>
            <p:cNvPr id="18" name="Rectangle 17">
              <a:extLst>
                <a:ext uri="{FF2B5EF4-FFF2-40B4-BE49-F238E27FC236}">
                  <a16:creationId xmlns:a16="http://schemas.microsoft.com/office/drawing/2014/main" id="{367C9B75-17F2-4E6D-F3BB-F9962EF8717D}"/>
                </a:ext>
              </a:extLst>
            </p:cNvPr>
            <p:cNvSpPr/>
            <p:nvPr/>
          </p:nvSpPr>
          <p:spPr>
            <a:xfrm>
              <a:off x="7680065" y="4252773"/>
              <a:ext cx="2055304" cy="41936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Pooling</a:t>
              </a:r>
            </a:p>
          </p:txBody>
        </p:sp>
        <p:cxnSp>
          <p:nvCxnSpPr>
            <p:cNvPr id="19" name="Straight Arrow Connector 18">
              <a:extLst>
                <a:ext uri="{FF2B5EF4-FFF2-40B4-BE49-F238E27FC236}">
                  <a16:creationId xmlns:a16="http://schemas.microsoft.com/office/drawing/2014/main" id="{39D5798D-87B5-335E-DF4B-33AA56EC1F3D}"/>
                </a:ext>
              </a:extLst>
            </p:cNvPr>
            <p:cNvCxnSpPr>
              <a:cxnSpLocks/>
              <a:stCxn id="9" idx="0"/>
              <a:endCxn id="17" idx="2"/>
            </p:cNvCxnSpPr>
            <p:nvPr/>
          </p:nvCxnSpPr>
          <p:spPr>
            <a:xfrm flipV="1">
              <a:off x="3697044" y="4672133"/>
              <a:ext cx="0" cy="2930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BE4FE3C-7A3A-89FC-38BA-4AD03A99C8BE}"/>
                </a:ext>
              </a:extLst>
            </p:cNvPr>
            <p:cNvCxnSpPr>
              <a:cxnSpLocks/>
              <a:stCxn id="10" idx="0"/>
              <a:endCxn id="18" idx="2"/>
            </p:cNvCxnSpPr>
            <p:nvPr/>
          </p:nvCxnSpPr>
          <p:spPr>
            <a:xfrm flipV="1">
              <a:off x="8707717" y="4672133"/>
              <a:ext cx="0" cy="2930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D5511D21-580E-E708-770A-72918203E9DF}"/>
                </a:ext>
              </a:extLst>
            </p:cNvPr>
            <p:cNvSpPr/>
            <p:nvPr/>
          </p:nvSpPr>
          <p:spPr>
            <a:xfrm>
              <a:off x="2611269" y="3540319"/>
              <a:ext cx="2171549" cy="4193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Sentence Embedding A</a:t>
              </a:r>
            </a:p>
          </p:txBody>
        </p:sp>
        <p:sp>
          <p:nvSpPr>
            <p:cNvPr id="22" name="Rectangle 21">
              <a:extLst>
                <a:ext uri="{FF2B5EF4-FFF2-40B4-BE49-F238E27FC236}">
                  <a16:creationId xmlns:a16="http://schemas.microsoft.com/office/drawing/2014/main" id="{E8191468-21E1-467D-C250-D16BED45BA8C}"/>
                </a:ext>
              </a:extLst>
            </p:cNvPr>
            <p:cNvSpPr/>
            <p:nvPr/>
          </p:nvSpPr>
          <p:spPr>
            <a:xfrm>
              <a:off x="7598335" y="3538882"/>
              <a:ext cx="2171549" cy="4193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Sentence Embedding B</a:t>
              </a:r>
            </a:p>
          </p:txBody>
        </p:sp>
        <p:cxnSp>
          <p:nvCxnSpPr>
            <p:cNvPr id="23" name="Straight Arrow Connector 22">
              <a:extLst>
                <a:ext uri="{FF2B5EF4-FFF2-40B4-BE49-F238E27FC236}">
                  <a16:creationId xmlns:a16="http://schemas.microsoft.com/office/drawing/2014/main" id="{13CBC76C-3D07-C2B8-6D49-23096EC1920F}"/>
                </a:ext>
              </a:extLst>
            </p:cNvPr>
            <p:cNvCxnSpPr>
              <a:cxnSpLocks/>
              <a:stCxn id="18" idx="0"/>
              <a:endCxn id="22" idx="2"/>
            </p:cNvCxnSpPr>
            <p:nvPr/>
          </p:nvCxnSpPr>
          <p:spPr>
            <a:xfrm flipH="1" flipV="1">
              <a:off x="8684110" y="3958242"/>
              <a:ext cx="23607" cy="2945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95A47092-E599-6EC5-9BC9-54716B3368F5}"/>
                </a:ext>
              </a:extLst>
            </p:cNvPr>
            <p:cNvCxnSpPr>
              <a:cxnSpLocks/>
              <a:stCxn id="17" idx="0"/>
              <a:endCxn id="21" idx="2"/>
            </p:cNvCxnSpPr>
            <p:nvPr/>
          </p:nvCxnSpPr>
          <p:spPr>
            <a:xfrm flipV="1">
              <a:off x="3697044" y="3959679"/>
              <a:ext cx="0" cy="2930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2171D14F-D9C5-CF99-7BC9-AB1B3C37A524}"/>
                </a:ext>
              </a:extLst>
            </p:cNvPr>
            <p:cNvSpPr/>
            <p:nvPr/>
          </p:nvSpPr>
          <p:spPr>
            <a:xfrm>
              <a:off x="5004322" y="2725815"/>
              <a:ext cx="2171549" cy="419360"/>
            </a:xfrm>
            <a:prstGeom prst="rect">
              <a:avLst/>
            </a:prstGeom>
            <a:solidFill>
              <a:srgbClr val="B398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Cosine Similarity</a:t>
              </a:r>
            </a:p>
          </p:txBody>
        </p:sp>
        <p:cxnSp>
          <p:nvCxnSpPr>
            <p:cNvPr id="27" name="Curved Connector 26">
              <a:extLst>
                <a:ext uri="{FF2B5EF4-FFF2-40B4-BE49-F238E27FC236}">
                  <a16:creationId xmlns:a16="http://schemas.microsoft.com/office/drawing/2014/main" id="{156E6DCF-1007-D636-5E4E-9D0F31BB4391}"/>
                </a:ext>
              </a:extLst>
            </p:cNvPr>
            <p:cNvCxnSpPr>
              <a:stCxn id="21" idx="0"/>
              <a:endCxn id="25" idx="2"/>
            </p:cNvCxnSpPr>
            <p:nvPr/>
          </p:nvCxnSpPr>
          <p:spPr>
            <a:xfrm rot="5400000" flipH="1" flipV="1">
              <a:off x="4695998" y="2146221"/>
              <a:ext cx="395144" cy="239305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urved Connector 28">
              <a:extLst>
                <a:ext uri="{FF2B5EF4-FFF2-40B4-BE49-F238E27FC236}">
                  <a16:creationId xmlns:a16="http://schemas.microsoft.com/office/drawing/2014/main" id="{3CE45EF5-9727-7E1F-E078-DE88A4273A85}"/>
                </a:ext>
              </a:extLst>
            </p:cNvPr>
            <p:cNvCxnSpPr>
              <a:stCxn id="22" idx="0"/>
              <a:endCxn id="25" idx="2"/>
            </p:cNvCxnSpPr>
            <p:nvPr/>
          </p:nvCxnSpPr>
          <p:spPr>
            <a:xfrm rot="16200000" flipV="1">
              <a:off x="7190251" y="2045022"/>
              <a:ext cx="393707" cy="259401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F77A3530-867C-E8C1-E8A4-6285CA385E3E}"/>
                </a:ext>
              </a:extLst>
            </p:cNvPr>
            <p:cNvSpPr/>
            <p:nvPr/>
          </p:nvSpPr>
          <p:spPr>
            <a:xfrm>
              <a:off x="4948368" y="1357483"/>
              <a:ext cx="2283461" cy="419360"/>
            </a:xfrm>
            <a:prstGeom prst="rect">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Cosine Similarity (Target)</a:t>
              </a:r>
            </a:p>
          </p:txBody>
        </p:sp>
        <p:sp>
          <p:nvSpPr>
            <p:cNvPr id="51" name="TextBox 50">
              <a:extLst>
                <a:ext uri="{FF2B5EF4-FFF2-40B4-BE49-F238E27FC236}">
                  <a16:creationId xmlns:a16="http://schemas.microsoft.com/office/drawing/2014/main" id="{59E60B1C-5208-FB8F-1B0E-2945CED8BF46}"/>
                </a:ext>
              </a:extLst>
            </p:cNvPr>
            <p:cNvSpPr txBox="1"/>
            <p:nvPr/>
          </p:nvSpPr>
          <p:spPr>
            <a:xfrm>
              <a:off x="5528499" y="2082052"/>
              <a:ext cx="1123197" cy="338554"/>
            </a:xfrm>
            <a:prstGeom prst="rect">
              <a:avLst/>
            </a:prstGeom>
            <a:noFill/>
          </p:spPr>
          <p:txBody>
            <a:bodyPr wrap="square" rtlCol="0" anchor="ctr">
              <a:spAutoFit/>
            </a:bodyPr>
            <a:lstStyle/>
            <a:p>
              <a:pPr algn="ctr"/>
              <a:r>
                <a:rPr lang="en-US" sz="1600" b="1" dirty="0"/>
                <a:t>Loss (MSE)</a:t>
              </a:r>
            </a:p>
          </p:txBody>
        </p:sp>
        <p:cxnSp>
          <p:nvCxnSpPr>
            <p:cNvPr id="53" name="Straight Arrow Connector 52">
              <a:extLst>
                <a:ext uri="{FF2B5EF4-FFF2-40B4-BE49-F238E27FC236}">
                  <a16:creationId xmlns:a16="http://schemas.microsoft.com/office/drawing/2014/main" id="{2FD62016-0CA6-3170-31B0-BF4F1D23D194}"/>
                </a:ext>
              </a:extLst>
            </p:cNvPr>
            <p:cNvCxnSpPr>
              <a:stCxn id="30" idx="2"/>
              <a:endCxn id="51" idx="0"/>
            </p:cNvCxnSpPr>
            <p:nvPr/>
          </p:nvCxnSpPr>
          <p:spPr>
            <a:xfrm flipH="1">
              <a:off x="6090098" y="1776843"/>
              <a:ext cx="1" cy="30520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54" name="Straight Arrow Connector 53">
              <a:extLst>
                <a:ext uri="{FF2B5EF4-FFF2-40B4-BE49-F238E27FC236}">
                  <a16:creationId xmlns:a16="http://schemas.microsoft.com/office/drawing/2014/main" id="{BA426312-205D-D5F7-AF4F-A9E4E8581BFD}"/>
                </a:ext>
              </a:extLst>
            </p:cNvPr>
            <p:cNvCxnSpPr>
              <a:cxnSpLocks/>
              <a:stCxn id="25" idx="0"/>
              <a:endCxn id="51" idx="2"/>
            </p:cNvCxnSpPr>
            <p:nvPr/>
          </p:nvCxnSpPr>
          <p:spPr>
            <a:xfrm flipV="1">
              <a:off x="6090097" y="2420606"/>
              <a:ext cx="1" cy="30520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63" name="Right Brace 62">
              <a:extLst>
                <a:ext uri="{FF2B5EF4-FFF2-40B4-BE49-F238E27FC236}">
                  <a16:creationId xmlns:a16="http://schemas.microsoft.com/office/drawing/2014/main" id="{88AD8EB9-0D0F-839A-A276-99F4710C0036}"/>
                </a:ext>
              </a:extLst>
            </p:cNvPr>
            <p:cNvSpPr/>
            <p:nvPr/>
          </p:nvSpPr>
          <p:spPr>
            <a:xfrm>
              <a:off x="4871578" y="3540320"/>
              <a:ext cx="328823" cy="2555268"/>
            </a:xfrm>
            <a:prstGeom prst="rightBrace">
              <a:avLst>
                <a:gd name="adj1" fmla="val 78703"/>
                <a:gd name="adj2" fmla="val 50000"/>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024" name="Right Brace 1023">
              <a:extLst>
                <a:ext uri="{FF2B5EF4-FFF2-40B4-BE49-F238E27FC236}">
                  <a16:creationId xmlns:a16="http://schemas.microsoft.com/office/drawing/2014/main" id="{A437A51C-235F-9AAC-C358-790A05E99016}"/>
                </a:ext>
              </a:extLst>
            </p:cNvPr>
            <p:cNvSpPr/>
            <p:nvPr/>
          </p:nvSpPr>
          <p:spPr>
            <a:xfrm rot="10800000">
              <a:off x="7182367" y="3540320"/>
              <a:ext cx="328823" cy="2555268"/>
            </a:xfrm>
            <a:prstGeom prst="rightBrace">
              <a:avLst>
                <a:gd name="adj1" fmla="val 78703"/>
                <a:gd name="adj2" fmla="val 50000"/>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025" name="TextBox 1024">
              <a:extLst>
                <a:ext uri="{FF2B5EF4-FFF2-40B4-BE49-F238E27FC236}">
                  <a16:creationId xmlns:a16="http://schemas.microsoft.com/office/drawing/2014/main" id="{0B79B383-DABE-8571-1B0D-DC6DFF172071}"/>
                </a:ext>
              </a:extLst>
            </p:cNvPr>
            <p:cNvSpPr txBox="1"/>
            <p:nvPr/>
          </p:nvSpPr>
          <p:spPr>
            <a:xfrm>
              <a:off x="5161354" y="4156234"/>
              <a:ext cx="2058808" cy="1323439"/>
            </a:xfrm>
            <a:prstGeom prst="rect">
              <a:avLst/>
            </a:prstGeom>
            <a:noFill/>
          </p:spPr>
          <p:txBody>
            <a:bodyPr wrap="square" rtlCol="0" anchor="ctr">
              <a:spAutoFit/>
            </a:bodyPr>
            <a:lstStyle/>
            <a:p>
              <a:pPr algn="ctr"/>
              <a:r>
                <a:rPr lang="en-US" sz="1600" b="1" dirty="0"/>
                <a:t>Siamese Network</a:t>
              </a:r>
            </a:p>
            <a:p>
              <a:pPr algn="ctr"/>
              <a:endParaRPr lang="en-US" sz="1600" b="1" dirty="0"/>
            </a:p>
            <a:p>
              <a:pPr algn="ctr"/>
              <a:r>
                <a:rPr lang="en-US" sz="1600" dirty="0">
                  <a:latin typeface="+mj-lt"/>
                </a:rPr>
                <a:t>Same architecture</a:t>
              </a:r>
            </a:p>
            <a:p>
              <a:pPr algn="ctr"/>
              <a:r>
                <a:rPr lang="en-US" sz="1600" dirty="0">
                  <a:latin typeface="+mj-lt"/>
                </a:rPr>
                <a:t>Same parameters</a:t>
              </a:r>
            </a:p>
            <a:p>
              <a:pPr algn="ctr"/>
              <a:r>
                <a:rPr lang="en-US" sz="1600" dirty="0">
                  <a:latin typeface="+mj-lt"/>
                </a:rPr>
                <a:t>Same weights</a:t>
              </a:r>
            </a:p>
          </p:txBody>
        </p:sp>
      </p:grpSp>
      <p:sp>
        <p:nvSpPr>
          <p:cNvPr id="1031" name="TextBox 1030">
            <a:extLst>
              <a:ext uri="{FF2B5EF4-FFF2-40B4-BE49-F238E27FC236}">
                <a16:creationId xmlns:a16="http://schemas.microsoft.com/office/drawing/2014/main" id="{1EEEB67B-7DFF-7F23-E239-EB27B55509FB}"/>
              </a:ext>
            </a:extLst>
          </p:cNvPr>
          <p:cNvSpPr txBox="1"/>
          <p:nvPr/>
        </p:nvSpPr>
        <p:spPr>
          <a:xfrm>
            <a:off x="168601" y="3690008"/>
            <a:ext cx="1997129" cy="830997"/>
          </a:xfrm>
          <a:prstGeom prst="rect">
            <a:avLst/>
          </a:prstGeom>
          <a:noFill/>
        </p:spPr>
        <p:txBody>
          <a:bodyPr wrap="square" rtlCol="0" anchor="ctr">
            <a:spAutoFit/>
          </a:bodyPr>
          <a:lstStyle/>
          <a:p>
            <a:pPr algn="ctr"/>
            <a:r>
              <a:rPr lang="en-US" sz="1200" dirty="0">
                <a:latin typeface="+mj-lt"/>
              </a:rPr>
              <a:t>We can apply a linear layer to reduce the size of the embedding vector. For example, from 768 to 512.</a:t>
            </a:r>
          </a:p>
        </p:txBody>
      </p:sp>
      <p:sp>
        <p:nvSpPr>
          <p:cNvPr id="1032" name="TextBox 1031">
            <a:extLst>
              <a:ext uri="{FF2B5EF4-FFF2-40B4-BE49-F238E27FC236}">
                <a16:creationId xmlns:a16="http://schemas.microsoft.com/office/drawing/2014/main" id="{8EF60CA7-01B4-F78A-5F44-0565BEA0F509}"/>
              </a:ext>
            </a:extLst>
          </p:cNvPr>
          <p:cNvSpPr txBox="1"/>
          <p:nvPr/>
        </p:nvSpPr>
        <p:spPr>
          <a:xfrm>
            <a:off x="10045432" y="4033519"/>
            <a:ext cx="1997129" cy="830997"/>
          </a:xfrm>
          <a:prstGeom prst="rect">
            <a:avLst/>
          </a:prstGeom>
          <a:noFill/>
        </p:spPr>
        <p:txBody>
          <a:bodyPr wrap="square" rtlCol="0" anchor="ctr">
            <a:spAutoFit/>
          </a:bodyPr>
          <a:lstStyle/>
          <a:p>
            <a:pPr algn="ctr"/>
            <a:r>
              <a:rPr lang="en-US" sz="1200" dirty="0">
                <a:latin typeface="+mj-lt"/>
              </a:rPr>
              <a:t>We can use mean-pooling or max-pooling or simply use the [CLS] token as the sentence embedding.</a:t>
            </a:r>
          </a:p>
        </p:txBody>
      </p:sp>
      <p:cxnSp>
        <p:nvCxnSpPr>
          <p:cNvPr id="1033" name="Straight Arrow Connector 1032">
            <a:extLst>
              <a:ext uri="{FF2B5EF4-FFF2-40B4-BE49-F238E27FC236}">
                <a16:creationId xmlns:a16="http://schemas.microsoft.com/office/drawing/2014/main" id="{2C1F289B-6666-5DDC-5059-E99365F1777C}"/>
              </a:ext>
            </a:extLst>
          </p:cNvPr>
          <p:cNvCxnSpPr>
            <a:cxnSpLocks/>
            <a:stCxn id="1031" idx="3"/>
          </p:cNvCxnSpPr>
          <p:nvPr/>
        </p:nvCxnSpPr>
        <p:spPr>
          <a:xfrm flipV="1">
            <a:off x="2165730" y="4105506"/>
            <a:ext cx="1337788"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036" name="Straight Arrow Connector 1035">
            <a:extLst>
              <a:ext uri="{FF2B5EF4-FFF2-40B4-BE49-F238E27FC236}">
                <a16:creationId xmlns:a16="http://schemas.microsoft.com/office/drawing/2014/main" id="{C35375AD-6066-D837-3742-4FD58C375328}"/>
              </a:ext>
            </a:extLst>
          </p:cNvPr>
          <p:cNvCxnSpPr>
            <a:cxnSpLocks/>
            <a:stCxn id="1032" idx="1"/>
            <a:endCxn id="18" idx="3"/>
          </p:cNvCxnSpPr>
          <p:nvPr/>
        </p:nvCxnSpPr>
        <p:spPr>
          <a:xfrm flipH="1">
            <a:off x="9628988" y="4449018"/>
            <a:ext cx="416444" cy="1343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0311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C4FDB-8DEA-8236-8F1E-6D661501B891}"/>
              </a:ext>
            </a:extLst>
          </p:cNvPr>
          <p:cNvSpPr>
            <a:spLocks noGrp="1"/>
          </p:cNvSpPr>
          <p:nvPr>
            <p:ph type="body" idx="1"/>
          </p:nvPr>
        </p:nvSpPr>
        <p:spPr>
          <a:xfrm>
            <a:off x="839788" y="615950"/>
            <a:ext cx="5157787" cy="823912"/>
          </a:xfrm>
        </p:spPr>
        <p:txBody>
          <a:bodyP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Outline</a:t>
            </a:r>
          </a:p>
        </p:txBody>
      </p:sp>
      <p:sp>
        <p:nvSpPr>
          <p:cNvPr id="4" name="Content Placeholder 3">
            <a:extLst>
              <a:ext uri="{FF2B5EF4-FFF2-40B4-BE49-F238E27FC236}">
                <a16:creationId xmlns:a16="http://schemas.microsoft.com/office/drawing/2014/main" id="{00852995-7A4F-95A6-F95B-C0715653DD2D}"/>
              </a:ext>
            </a:extLst>
          </p:cNvPr>
          <p:cNvSpPr>
            <a:spLocks noGrp="1"/>
          </p:cNvSpPr>
          <p:nvPr>
            <p:ph sz="half" idx="2"/>
          </p:nvPr>
        </p:nvSpPr>
        <p:spPr>
          <a:xfrm>
            <a:off x="839788" y="1669312"/>
            <a:ext cx="5157787" cy="4520351"/>
          </a:xfrm>
        </p:spPr>
        <p:txBody>
          <a:bodyPr anchor="t">
            <a:normAutofit/>
          </a:bodyPr>
          <a:lstStyle/>
          <a:p>
            <a:pPr>
              <a:lnSpc>
                <a:spcPct val="150000"/>
              </a:lnSpc>
            </a:pPr>
            <a:r>
              <a:rPr lang="en-US" sz="2000" dirty="0">
                <a:latin typeface="+mj-lt"/>
                <a:ea typeface="Helvetica Neue" panose="02000503000000020004" pitchFamily="2" charset="0"/>
                <a:cs typeface="Helvetica Neue" panose="02000503000000020004" pitchFamily="2" charset="0"/>
              </a:rPr>
              <a:t>Intro into Large Language Models (LLMs)</a:t>
            </a:r>
          </a:p>
          <a:p>
            <a:pPr>
              <a:lnSpc>
                <a:spcPct val="150000"/>
              </a:lnSpc>
            </a:pPr>
            <a:r>
              <a:rPr lang="en-US" sz="2000" dirty="0">
                <a:latin typeface="+mj-lt"/>
                <a:ea typeface="Helvetica Neue" panose="02000503000000020004" pitchFamily="2" charset="0"/>
                <a:cs typeface="Helvetica Neue" panose="02000503000000020004" pitchFamily="2" charset="0"/>
              </a:rPr>
              <a:t>RAG pipeline</a:t>
            </a:r>
          </a:p>
          <a:p>
            <a:pPr>
              <a:lnSpc>
                <a:spcPct val="150000"/>
              </a:lnSpc>
            </a:pPr>
            <a:r>
              <a:rPr lang="en-US" sz="2000" dirty="0">
                <a:latin typeface="+mj-lt"/>
                <a:ea typeface="Helvetica Neue" panose="02000503000000020004" pitchFamily="2" charset="0"/>
                <a:cs typeface="Helvetica Neue" panose="02000503000000020004" pitchFamily="2" charset="0"/>
              </a:rPr>
              <a:t>Embedding vectors</a:t>
            </a:r>
          </a:p>
          <a:p>
            <a:pPr lvl="1">
              <a:lnSpc>
                <a:spcPct val="150000"/>
              </a:lnSpc>
            </a:pPr>
            <a:r>
              <a:rPr lang="en-US" sz="1600" dirty="0">
                <a:latin typeface="+mj-lt"/>
                <a:ea typeface="Helvetica Neue" panose="02000503000000020004" pitchFamily="2" charset="0"/>
                <a:cs typeface="Helvetica Neue" panose="02000503000000020004" pitchFamily="2" charset="0"/>
              </a:rPr>
              <a:t>Sentence BERT</a:t>
            </a:r>
          </a:p>
          <a:p>
            <a:pPr>
              <a:lnSpc>
                <a:spcPct val="150000"/>
              </a:lnSpc>
            </a:pPr>
            <a:r>
              <a:rPr lang="en-US" sz="2000" dirty="0">
                <a:latin typeface="+mj-lt"/>
                <a:ea typeface="Helvetica Neue" panose="02000503000000020004" pitchFamily="2" charset="0"/>
                <a:cs typeface="Helvetica Neue" panose="02000503000000020004" pitchFamily="2" charset="0"/>
              </a:rPr>
              <a:t>Vector databases</a:t>
            </a:r>
          </a:p>
          <a:p>
            <a:pPr lvl="1">
              <a:lnSpc>
                <a:spcPct val="150000"/>
              </a:lnSpc>
            </a:pPr>
            <a:r>
              <a:rPr lang="en-US" sz="1600" dirty="0">
                <a:latin typeface="+mj-lt"/>
                <a:ea typeface="Helvetica Neue" panose="02000503000000020004" pitchFamily="2" charset="0"/>
                <a:cs typeface="Helvetica Neue" panose="02000503000000020004" pitchFamily="2" charset="0"/>
              </a:rPr>
              <a:t>Clustering algorithms (HNSW)</a:t>
            </a:r>
          </a:p>
        </p:txBody>
      </p:sp>
      <p:sp>
        <p:nvSpPr>
          <p:cNvPr id="5" name="Text Placeholder 4">
            <a:extLst>
              <a:ext uri="{FF2B5EF4-FFF2-40B4-BE49-F238E27FC236}">
                <a16:creationId xmlns:a16="http://schemas.microsoft.com/office/drawing/2014/main" id="{898827A6-361A-BE2D-F0A6-D4574DE8932A}"/>
              </a:ext>
            </a:extLst>
          </p:cNvPr>
          <p:cNvSpPr>
            <a:spLocks noGrp="1"/>
          </p:cNvSpPr>
          <p:nvPr>
            <p:ph type="body" sz="quarter" idx="3"/>
          </p:nvPr>
        </p:nvSpPr>
        <p:spPr>
          <a:xfrm>
            <a:off x="6172200" y="615950"/>
            <a:ext cx="5183188" cy="823912"/>
          </a:xfrm>
        </p:spPr>
        <p:txBody>
          <a:bodyP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Prerequisites</a:t>
            </a:r>
          </a:p>
        </p:txBody>
      </p:sp>
      <p:sp>
        <p:nvSpPr>
          <p:cNvPr id="6" name="Content Placeholder 5">
            <a:extLst>
              <a:ext uri="{FF2B5EF4-FFF2-40B4-BE49-F238E27FC236}">
                <a16:creationId xmlns:a16="http://schemas.microsoft.com/office/drawing/2014/main" id="{41B4000F-E713-DBD9-3D77-4D2995E4D3B8}"/>
              </a:ext>
            </a:extLst>
          </p:cNvPr>
          <p:cNvSpPr>
            <a:spLocks noGrp="1"/>
          </p:cNvSpPr>
          <p:nvPr>
            <p:ph sz="quarter" idx="4"/>
          </p:nvPr>
        </p:nvSpPr>
        <p:spPr>
          <a:xfrm>
            <a:off x="6172200" y="1669312"/>
            <a:ext cx="5183188" cy="4520351"/>
          </a:xfrm>
        </p:spPr>
        <p:txBody>
          <a:bodyPr>
            <a:normAutofit/>
          </a:bodyPr>
          <a:lstStyle/>
          <a:p>
            <a:pPr>
              <a:lnSpc>
                <a:spcPct val="150000"/>
              </a:lnSpc>
            </a:pPr>
            <a:r>
              <a:rPr lang="en-US" sz="2000" dirty="0">
                <a:latin typeface="+mj-lt"/>
              </a:rPr>
              <a:t>Structure of the Transformer model</a:t>
            </a:r>
          </a:p>
          <a:p>
            <a:pPr>
              <a:lnSpc>
                <a:spcPct val="150000"/>
              </a:lnSpc>
            </a:pPr>
            <a:r>
              <a:rPr lang="en-US" sz="2000" dirty="0">
                <a:latin typeface="+mj-lt"/>
              </a:rPr>
              <a:t>How attention mechanism works</a:t>
            </a:r>
          </a:p>
          <a:p>
            <a:pPr>
              <a:lnSpc>
                <a:spcPct val="150000"/>
              </a:lnSpc>
            </a:pPr>
            <a:r>
              <a:rPr lang="en-US" sz="2000" dirty="0">
                <a:latin typeface="+mj-lt"/>
              </a:rPr>
              <a:t>BERT</a:t>
            </a:r>
          </a:p>
          <a:p>
            <a:pPr lvl="1">
              <a:lnSpc>
                <a:spcPct val="150000"/>
              </a:lnSpc>
            </a:pPr>
            <a:r>
              <a:rPr lang="en-US" sz="1600" dirty="0">
                <a:latin typeface="+mj-lt"/>
              </a:rPr>
              <a:t>MLM task</a:t>
            </a:r>
          </a:p>
          <a:p>
            <a:pPr lvl="1">
              <a:lnSpc>
                <a:spcPct val="150000"/>
              </a:lnSpc>
            </a:pPr>
            <a:r>
              <a:rPr lang="en-US" sz="1600" dirty="0">
                <a:latin typeface="+mj-lt"/>
              </a:rPr>
              <a:t>[CLS] token</a:t>
            </a:r>
          </a:p>
        </p:txBody>
      </p:sp>
    </p:spTree>
    <p:extLst>
      <p:ext uri="{BB962C8B-B14F-4D97-AF65-F5344CB8AC3E}">
        <p14:creationId xmlns:p14="http://schemas.microsoft.com/office/powerpoint/2010/main" val="1775821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QA with Retrieval Augmented Generation</a:t>
            </a:r>
          </a:p>
        </p:txBody>
      </p:sp>
      <p:grpSp>
        <p:nvGrpSpPr>
          <p:cNvPr id="55" name="Group 54">
            <a:extLst>
              <a:ext uri="{FF2B5EF4-FFF2-40B4-BE49-F238E27FC236}">
                <a16:creationId xmlns:a16="http://schemas.microsoft.com/office/drawing/2014/main" id="{FC657B76-5074-C46F-A5AD-DDF349478269}"/>
              </a:ext>
            </a:extLst>
          </p:cNvPr>
          <p:cNvGrpSpPr/>
          <p:nvPr/>
        </p:nvGrpSpPr>
        <p:grpSpPr>
          <a:xfrm>
            <a:off x="422879" y="1345390"/>
            <a:ext cx="11346241" cy="5235756"/>
            <a:chOff x="271130" y="1345390"/>
            <a:chExt cx="11346241" cy="5235756"/>
          </a:xfrm>
        </p:grpSpPr>
        <p:sp>
          <p:nvSpPr>
            <p:cNvPr id="4" name="Rectangle 3">
              <a:extLst>
                <a:ext uri="{FF2B5EF4-FFF2-40B4-BE49-F238E27FC236}">
                  <a16:creationId xmlns:a16="http://schemas.microsoft.com/office/drawing/2014/main" id="{EAA6DA99-28F1-A911-B979-7623670E39DC}"/>
                </a:ext>
              </a:extLst>
            </p:cNvPr>
            <p:cNvSpPr/>
            <p:nvPr/>
          </p:nvSpPr>
          <p:spPr>
            <a:xfrm>
              <a:off x="4392136" y="1680406"/>
              <a:ext cx="861237" cy="350874"/>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Query</a:t>
              </a:r>
            </a:p>
          </p:txBody>
        </p:sp>
        <p:sp>
          <p:nvSpPr>
            <p:cNvPr id="5" name="TextBox 4">
              <a:extLst>
                <a:ext uri="{FF2B5EF4-FFF2-40B4-BE49-F238E27FC236}">
                  <a16:creationId xmlns:a16="http://schemas.microsoft.com/office/drawing/2014/main" id="{735D9102-7984-BFCC-3DC5-C649E85884CF}"/>
                </a:ext>
              </a:extLst>
            </p:cNvPr>
            <p:cNvSpPr txBox="1"/>
            <p:nvPr/>
          </p:nvSpPr>
          <p:spPr>
            <a:xfrm>
              <a:off x="3180023" y="1350797"/>
              <a:ext cx="3285461" cy="307777"/>
            </a:xfrm>
            <a:prstGeom prst="rect">
              <a:avLst/>
            </a:prstGeom>
            <a:noFill/>
          </p:spPr>
          <p:txBody>
            <a:bodyPr wrap="square" rtlCol="0" anchor="ctr">
              <a:spAutoFit/>
            </a:bodyPr>
            <a:lstStyle/>
            <a:p>
              <a:pPr algn="ctr"/>
              <a:r>
                <a:rPr lang="en-US" sz="1400" dirty="0">
                  <a:solidFill>
                    <a:srgbClr val="FF0000"/>
                  </a:solidFill>
                  <a:latin typeface="+mj-lt"/>
                </a:rPr>
                <a:t>How many parameters are there in Grok-0?</a:t>
              </a:r>
            </a:p>
          </p:txBody>
        </p:sp>
        <p:sp>
          <p:nvSpPr>
            <p:cNvPr id="6" name="Rectangle 5">
              <a:extLst>
                <a:ext uri="{FF2B5EF4-FFF2-40B4-BE49-F238E27FC236}">
                  <a16:creationId xmlns:a16="http://schemas.microsoft.com/office/drawing/2014/main" id="{963B63B1-337A-F478-B7F4-0C5B91E9D344}"/>
                </a:ext>
              </a:extLst>
            </p:cNvPr>
            <p:cNvSpPr/>
            <p:nvPr/>
          </p:nvSpPr>
          <p:spPr>
            <a:xfrm>
              <a:off x="271130" y="2078795"/>
              <a:ext cx="1134140"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Documents</a:t>
              </a:r>
            </a:p>
          </p:txBody>
        </p:sp>
        <p:sp>
          <p:nvSpPr>
            <p:cNvPr id="7" name="Rectangle 6">
              <a:extLst>
                <a:ext uri="{FF2B5EF4-FFF2-40B4-BE49-F238E27FC236}">
                  <a16:creationId xmlns:a16="http://schemas.microsoft.com/office/drawing/2014/main" id="{7AE32F51-3F9B-AA34-FF8D-EBAFCF7802C8}"/>
                </a:ext>
              </a:extLst>
            </p:cNvPr>
            <p:cNvSpPr/>
            <p:nvPr/>
          </p:nvSpPr>
          <p:spPr>
            <a:xfrm>
              <a:off x="1772092" y="2078795"/>
              <a:ext cx="1134140"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Web Pages</a:t>
              </a:r>
            </a:p>
          </p:txBody>
        </p:sp>
        <p:sp>
          <p:nvSpPr>
            <p:cNvPr id="8" name="Rectangle 7">
              <a:extLst>
                <a:ext uri="{FF2B5EF4-FFF2-40B4-BE49-F238E27FC236}">
                  <a16:creationId xmlns:a16="http://schemas.microsoft.com/office/drawing/2014/main" id="{8121BE79-23A4-BF7E-44C4-159D8ADCA480}"/>
                </a:ext>
              </a:extLst>
            </p:cNvPr>
            <p:cNvSpPr/>
            <p:nvPr/>
          </p:nvSpPr>
          <p:spPr>
            <a:xfrm>
              <a:off x="271130" y="3087116"/>
              <a:ext cx="1639185"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Split into chunks</a:t>
              </a:r>
            </a:p>
          </p:txBody>
        </p:sp>
        <p:cxnSp>
          <p:nvCxnSpPr>
            <p:cNvPr id="12" name="Curved Connector 11">
              <a:extLst>
                <a:ext uri="{FF2B5EF4-FFF2-40B4-BE49-F238E27FC236}">
                  <a16:creationId xmlns:a16="http://schemas.microsoft.com/office/drawing/2014/main" id="{58960738-4B6B-D164-A88E-B982DC8EB2F0}"/>
                </a:ext>
              </a:extLst>
            </p:cNvPr>
            <p:cNvCxnSpPr>
              <a:stCxn id="6" idx="2"/>
              <a:endCxn id="8" idx="0"/>
            </p:cNvCxnSpPr>
            <p:nvPr/>
          </p:nvCxnSpPr>
          <p:spPr>
            <a:xfrm rot="16200000" flipH="1">
              <a:off x="635738" y="2632130"/>
              <a:ext cx="657447" cy="252523"/>
            </a:xfrm>
            <a:prstGeom prst="curvedConnector3">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E5A3D3A8-F24B-D59F-3D46-95CC8E07A0D0}"/>
                </a:ext>
              </a:extLst>
            </p:cNvPr>
            <p:cNvSpPr/>
            <p:nvPr/>
          </p:nvSpPr>
          <p:spPr>
            <a:xfrm>
              <a:off x="1403162" y="4121890"/>
              <a:ext cx="1872000" cy="1872000"/>
            </a:xfrm>
            <a:prstGeom prst="rect">
              <a:avLst/>
            </a:prstGeom>
            <a:solidFill>
              <a:schemeClr val="accent1">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Embeddings</a:t>
              </a:r>
            </a:p>
          </p:txBody>
        </p:sp>
        <p:cxnSp>
          <p:nvCxnSpPr>
            <p:cNvPr id="17" name="Curved Connector 16">
              <a:extLst>
                <a:ext uri="{FF2B5EF4-FFF2-40B4-BE49-F238E27FC236}">
                  <a16:creationId xmlns:a16="http://schemas.microsoft.com/office/drawing/2014/main" id="{025E8ABE-AA65-5C75-0A5D-24623F03CA1B}"/>
                </a:ext>
              </a:extLst>
            </p:cNvPr>
            <p:cNvCxnSpPr>
              <a:stCxn id="8" idx="2"/>
              <a:endCxn id="15" idx="1"/>
            </p:cNvCxnSpPr>
            <p:nvPr/>
          </p:nvCxnSpPr>
          <p:spPr>
            <a:xfrm rot="16200000" flipH="1">
              <a:off x="436992" y="4091720"/>
              <a:ext cx="1619900" cy="31243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9" name="Curved Connector 18">
              <a:extLst>
                <a:ext uri="{FF2B5EF4-FFF2-40B4-BE49-F238E27FC236}">
                  <a16:creationId xmlns:a16="http://schemas.microsoft.com/office/drawing/2014/main" id="{D7B148EE-5023-4D1A-0342-3AB81E0C9008}"/>
                </a:ext>
              </a:extLst>
            </p:cNvPr>
            <p:cNvCxnSpPr>
              <a:stCxn id="7" idx="2"/>
              <a:endCxn id="8" idx="0"/>
            </p:cNvCxnSpPr>
            <p:nvPr/>
          </p:nvCxnSpPr>
          <p:spPr>
            <a:xfrm rot="5400000">
              <a:off x="1386220" y="2134173"/>
              <a:ext cx="657447" cy="1248439"/>
            </a:xfrm>
            <a:prstGeom prst="curvedConnector3">
              <a:avLst/>
            </a:prstGeom>
          </p:spPr>
          <p:style>
            <a:lnRef idx="1">
              <a:schemeClr val="dk1"/>
            </a:lnRef>
            <a:fillRef idx="0">
              <a:schemeClr val="dk1"/>
            </a:fillRef>
            <a:effectRef idx="0">
              <a:schemeClr val="dk1"/>
            </a:effectRef>
            <a:fontRef idx="minor">
              <a:schemeClr val="tx1"/>
            </a:fontRef>
          </p:style>
        </p:cxnSp>
        <p:sp>
          <p:nvSpPr>
            <p:cNvPr id="20" name="Can 19">
              <a:extLst>
                <a:ext uri="{FF2B5EF4-FFF2-40B4-BE49-F238E27FC236}">
                  <a16:creationId xmlns:a16="http://schemas.microsoft.com/office/drawing/2014/main" id="{E2018F32-E97B-4A5C-74B8-267761B77B0C}"/>
                </a:ext>
              </a:extLst>
            </p:cNvPr>
            <p:cNvSpPr/>
            <p:nvPr/>
          </p:nvSpPr>
          <p:spPr>
            <a:xfrm>
              <a:off x="4120115" y="4248994"/>
              <a:ext cx="1414130" cy="1617791"/>
            </a:xfrm>
            <a:prstGeom prst="can">
              <a:avLst/>
            </a:prstGeom>
            <a:solidFill>
              <a:schemeClr val="accent4">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Vector DB</a:t>
              </a:r>
            </a:p>
          </p:txBody>
        </p:sp>
        <p:cxnSp>
          <p:nvCxnSpPr>
            <p:cNvPr id="22" name="Straight Arrow Connector 21">
              <a:extLst>
                <a:ext uri="{FF2B5EF4-FFF2-40B4-BE49-F238E27FC236}">
                  <a16:creationId xmlns:a16="http://schemas.microsoft.com/office/drawing/2014/main" id="{6E0B9DFE-8EC7-4E32-CC44-F73E8CDC8C01}"/>
                </a:ext>
              </a:extLst>
            </p:cNvPr>
            <p:cNvCxnSpPr>
              <a:stCxn id="15" idx="3"/>
              <a:endCxn id="20" idx="2"/>
            </p:cNvCxnSpPr>
            <p:nvPr/>
          </p:nvCxnSpPr>
          <p:spPr>
            <a:xfrm>
              <a:off x="3275162" y="5057890"/>
              <a:ext cx="8449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67E65C1-3794-A6DE-D3F2-1EFD07F6423F}"/>
                </a:ext>
              </a:extLst>
            </p:cNvPr>
            <p:cNvSpPr txBox="1"/>
            <p:nvPr/>
          </p:nvSpPr>
          <p:spPr>
            <a:xfrm>
              <a:off x="3366809" y="4728281"/>
              <a:ext cx="645377" cy="307777"/>
            </a:xfrm>
            <a:prstGeom prst="rect">
              <a:avLst/>
            </a:prstGeom>
            <a:noFill/>
          </p:spPr>
          <p:txBody>
            <a:bodyPr wrap="square" rtlCol="0" anchor="ctr">
              <a:spAutoFit/>
            </a:bodyPr>
            <a:lstStyle/>
            <a:p>
              <a:pPr algn="ctr"/>
              <a:r>
                <a:rPr lang="en-US" sz="1400" dirty="0">
                  <a:latin typeface="+mj-lt"/>
                </a:rPr>
                <a:t>Store</a:t>
              </a:r>
            </a:p>
          </p:txBody>
        </p:sp>
        <p:sp>
          <p:nvSpPr>
            <p:cNvPr id="25" name="Rectangle 24">
              <a:extLst>
                <a:ext uri="{FF2B5EF4-FFF2-40B4-BE49-F238E27FC236}">
                  <a16:creationId xmlns:a16="http://schemas.microsoft.com/office/drawing/2014/main" id="{0A0F86C9-D822-30DC-4858-479BEA5A5598}"/>
                </a:ext>
              </a:extLst>
            </p:cNvPr>
            <p:cNvSpPr/>
            <p:nvPr/>
          </p:nvSpPr>
          <p:spPr>
            <a:xfrm>
              <a:off x="3886753" y="2818406"/>
              <a:ext cx="1872000" cy="388320"/>
            </a:xfrm>
            <a:prstGeom prst="rect">
              <a:avLst/>
            </a:prstGeom>
            <a:solidFill>
              <a:schemeClr val="accent1">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Embeddings</a:t>
              </a:r>
            </a:p>
          </p:txBody>
        </p:sp>
        <p:cxnSp>
          <p:nvCxnSpPr>
            <p:cNvPr id="27" name="Straight Arrow Connector 26">
              <a:extLst>
                <a:ext uri="{FF2B5EF4-FFF2-40B4-BE49-F238E27FC236}">
                  <a16:creationId xmlns:a16="http://schemas.microsoft.com/office/drawing/2014/main" id="{5A91C145-092E-62A8-0789-94FB74499826}"/>
                </a:ext>
              </a:extLst>
            </p:cNvPr>
            <p:cNvCxnSpPr>
              <a:stCxn id="4" idx="2"/>
              <a:endCxn id="25" idx="0"/>
            </p:cNvCxnSpPr>
            <p:nvPr/>
          </p:nvCxnSpPr>
          <p:spPr>
            <a:xfrm flipH="1">
              <a:off x="4822753" y="2031280"/>
              <a:ext cx="2" cy="787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14B569-10B6-D520-86EE-68760049F552}"/>
                </a:ext>
              </a:extLst>
            </p:cNvPr>
            <p:cNvCxnSpPr>
              <a:cxnSpLocks/>
              <a:stCxn id="25" idx="2"/>
            </p:cNvCxnSpPr>
            <p:nvPr/>
          </p:nvCxnSpPr>
          <p:spPr>
            <a:xfrm>
              <a:off x="4822753" y="3206726"/>
              <a:ext cx="0" cy="1216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BA22098C-D650-5140-9362-843ECD7A3C0F}"/>
                </a:ext>
              </a:extLst>
            </p:cNvPr>
            <p:cNvSpPr txBox="1"/>
            <p:nvPr/>
          </p:nvSpPr>
          <p:spPr>
            <a:xfrm>
              <a:off x="4841816" y="3573971"/>
              <a:ext cx="722568" cy="307777"/>
            </a:xfrm>
            <a:prstGeom prst="rect">
              <a:avLst/>
            </a:prstGeom>
            <a:noFill/>
          </p:spPr>
          <p:txBody>
            <a:bodyPr wrap="square" rtlCol="0" anchor="ctr">
              <a:spAutoFit/>
            </a:bodyPr>
            <a:lstStyle/>
            <a:p>
              <a:pPr algn="ctr"/>
              <a:r>
                <a:rPr lang="en-US" sz="1400" dirty="0">
                  <a:latin typeface="+mj-lt"/>
                </a:rPr>
                <a:t>Search</a:t>
              </a:r>
            </a:p>
          </p:txBody>
        </p:sp>
        <p:sp>
          <p:nvSpPr>
            <p:cNvPr id="32" name="Rectangle 31">
              <a:extLst>
                <a:ext uri="{FF2B5EF4-FFF2-40B4-BE49-F238E27FC236}">
                  <a16:creationId xmlns:a16="http://schemas.microsoft.com/office/drawing/2014/main" id="{ED840837-0CA5-F92A-BF56-220F438EC6CF}"/>
                </a:ext>
              </a:extLst>
            </p:cNvPr>
            <p:cNvSpPr/>
            <p:nvPr/>
          </p:nvSpPr>
          <p:spPr>
            <a:xfrm>
              <a:off x="6379198" y="4881887"/>
              <a:ext cx="861237" cy="350874"/>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Context</a:t>
              </a:r>
            </a:p>
          </p:txBody>
        </p:sp>
        <p:cxnSp>
          <p:nvCxnSpPr>
            <p:cNvPr id="34" name="Straight Arrow Connector 33">
              <a:extLst>
                <a:ext uri="{FF2B5EF4-FFF2-40B4-BE49-F238E27FC236}">
                  <a16:creationId xmlns:a16="http://schemas.microsoft.com/office/drawing/2014/main" id="{1F3C26ED-8904-B6F1-7EB8-E103D2056FE2}"/>
                </a:ext>
              </a:extLst>
            </p:cNvPr>
            <p:cNvCxnSpPr>
              <a:cxnSpLocks/>
              <a:stCxn id="20" idx="4"/>
              <a:endCxn id="32" idx="1"/>
            </p:cNvCxnSpPr>
            <p:nvPr/>
          </p:nvCxnSpPr>
          <p:spPr>
            <a:xfrm flipV="1">
              <a:off x="5534245" y="5057324"/>
              <a:ext cx="844953" cy="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67CE3431-D9F6-B27B-4E6C-391F3CB6AF90}"/>
                </a:ext>
              </a:extLst>
            </p:cNvPr>
            <p:cNvSpPr txBox="1"/>
            <p:nvPr/>
          </p:nvSpPr>
          <p:spPr>
            <a:xfrm>
              <a:off x="5595437" y="4749547"/>
              <a:ext cx="722568" cy="307777"/>
            </a:xfrm>
            <a:prstGeom prst="rect">
              <a:avLst/>
            </a:prstGeom>
            <a:noFill/>
          </p:spPr>
          <p:txBody>
            <a:bodyPr wrap="square" rtlCol="0" anchor="ctr">
              <a:spAutoFit/>
            </a:bodyPr>
            <a:lstStyle/>
            <a:p>
              <a:pPr algn="ctr"/>
              <a:r>
                <a:rPr lang="en-US" sz="1400" dirty="0">
                  <a:latin typeface="+mj-lt"/>
                </a:rPr>
                <a:t>Top-K</a:t>
              </a:r>
            </a:p>
          </p:txBody>
        </p:sp>
        <p:sp>
          <p:nvSpPr>
            <p:cNvPr id="38" name="TextBox 37">
              <a:extLst>
                <a:ext uri="{FF2B5EF4-FFF2-40B4-BE49-F238E27FC236}">
                  <a16:creationId xmlns:a16="http://schemas.microsoft.com/office/drawing/2014/main" id="{4D3FF47E-4BB5-23E7-029A-EB592353C8F5}"/>
                </a:ext>
              </a:extLst>
            </p:cNvPr>
            <p:cNvSpPr txBox="1"/>
            <p:nvPr/>
          </p:nvSpPr>
          <p:spPr>
            <a:xfrm>
              <a:off x="5667162" y="5380817"/>
              <a:ext cx="4136058" cy="1200329"/>
            </a:xfrm>
            <a:prstGeom prst="rect">
              <a:avLst/>
            </a:prstGeom>
            <a:noFill/>
            <a:ln>
              <a:solidFill>
                <a:schemeClr val="tx1"/>
              </a:solidFill>
            </a:ln>
          </p:spPr>
          <p:txBody>
            <a:bodyPr wrap="square" rtlCol="0">
              <a:spAutoFit/>
            </a:bodyPr>
            <a:lstStyle/>
            <a:p>
              <a:r>
                <a:rPr lang="en-US" sz="1200" dirty="0">
                  <a:latin typeface="+mj-lt"/>
                </a:rPr>
                <a:t>[...]</a:t>
              </a:r>
            </a:p>
            <a:p>
              <a:r>
                <a:rPr lang="en-US" sz="1200" dirty="0">
                  <a:latin typeface="+mj-lt"/>
                </a:rPr>
                <a:t>After announcing </a:t>
              </a:r>
              <a:r>
                <a:rPr lang="en-US" sz="1200" dirty="0" err="1">
                  <a:latin typeface="+mj-lt"/>
                </a:rPr>
                <a:t>xAI</a:t>
              </a:r>
              <a:r>
                <a:rPr lang="en-US" sz="1200" dirty="0">
                  <a:latin typeface="+mj-lt"/>
                </a:rPr>
                <a:t>, we trained a prototype LLM (Grok-0) with 33 billion parameters. This early model approaches </a:t>
              </a:r>
              <a:r>
                <a:rPr lang="en-US" sz="1200" dirty="0" err="1">
                  <a:latin typeface="+mj-lt"/>
                </a:rPr>
                <a:t>LLaMA</a:t>
              </a:r>
              <a:r>
                <a:rPr lang="en-US" sz="1200" dirty="0">
                  <a:latin typeface="+mj-lt"/>
                </a:rPr>
                <a:t> 2 (70B) capabilities on standard LM benchmarks but uses only half of its training resources.</a:t>
              </a:r>
            </a:p>
            <a:p>
              <a:r>
                <a:rPr lang="en-US" sz="1200" dirty="0">
                  <a:latin typeface="+mj-lt"/>
                </a:rPr>
                <a:t>[...]</a:t>
              </a:r>
            </a:p>
          </p:txBody>
        </p:sp>
        <p:sp>
          <p:nvSpPr>
            <p:cNvPr id="39" name="Rectangle 38">
              <a:extLst>
                <a:ext uri="{FF2B5EF4-FFF2-40B4-BE49-F238E27FC236}">
                  <a16:creationId xmlns:a16="http://schemas.microsoft.com/office/drawing/2014/main" id="{30AD0619-A0B0-AF76-33D9-1543A851BCE5}"/>
                </a:ext>
              </a:extLst>
            </p:cNvPr>
            <p:cNvSpPr/>
            <p:nvPr/>
          </p:nvSpPr>
          <p:spPr>
            <a:xfrm>
              <a:off x="7735191" y="2836525"/>
              <a:ext cx="1230169" cy="501179"/>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Prompt Template</a:t>
              </a:r>
            </a:p>
          </p:txBody>
        </p:sp>
        <p:sp>
          <p:nvSpPr>
            <p:cNvPr id="40" name="TextBox 39">
              <a:extLst>
                <a:ext uri="{FF2B5EF4-FFF2-40B4-BE49-F238E27FC236}">
                  <a16:creationId xmlns:a16="http://schemas.microsoft.com/office/drawing/2014/main" id="{D03F5009-7CB7-5880-9699-1C48966C84C8}"/>
                </a:ext>
              </a:extLst>
            </p:cNvPr>
            <p:cNvSpPr txBox="1"/>
            <p:nvPr/>
          </p:nvSpPr>
          <p:spPr>
            <a:xfrm>
              <a:off x="7059670" y="1345390"/>
              <a:ext cx="2581209" cy="1384995"/>
            </a:xfrm>
            <a:prstGeom prst="rect">
              <a:avLst/>
            </a:prstGeom>
            <a:noFill/>
            <a:ln>
              <a:solidFill>
                <a:schemeClr val="tx1"/>
              </a:solidFill>
            </a:ln>
          </p:spPr>
          <p:txBody>
            <a:bodyPr wrap="square" rtlCol="0">
              <a:spAutoFit/>
            </a:bodyPr>
            <a:lstStyle/>
            <a:p>
              <a:r>
                <a:rPr lang="en-US" sz="1200" dirty="0">
                  <a:latin typeface="+mj-lt"/>
                </a:rPr>
                <a:t>You’re an assistant trained to answer questions using the given context.</a:t>
              </a:r>
            </a:p>
            <a:p>
              <a:endParaRPr lang="en-US" sz="1200" dirty="0">
                <a:latin typeface="+mj-lt"/>
              </a:endParaRPr>
            </a:p>
            <a:p>
              <a:r>
                <a:rPr lang="en-US" sz="1200" dirty="0">
                  <a:latin typeface="+mj-lt"/>
                </a:rPr>
                <a:t>Context:</a:t>
              </a:r>
            </a:p>
            <a:p>
              <a:r>
                <a:rPr lang="en-US" sz="1200" dirty="0">
                  <a:latin typeface="+mj-lt"/>
                </a:rPr>
                <a:t>{context}</a:t>
              </a:r>
            </a:p>
            <a:p>
              <a:endParaRPr lang="en-US" sz="1200" dirty="0">
                <a:latin typeface="+mj-lt"/>
              </a:endParaRPr>
            </a:p>
            <a:p>
              <a:r>
                <a:rPr lang="en-US" sz="1200" dirty="0">
                  <a:latin typeface="+mj-lt"/>
                </a:rPr>
                <a:t>Answer the following question: {query}</a:t>
              </a:r>
            </a:p>
          </p:txBody>
        </p:sp>
        <p:cxnSp>
          <p:nvCxnSpPr>
            <p:cNvPr id="42" name="Curved Connector 41">
              <a:extLst>
                <a:ext uri="{FF2B5EF4-FFF2-40B4-BE49-F238E27FC236}">
                  <a16:creationId xmlns:a16="http://schemas.microsoft.com/office/drawing/2014/main" id="{C6440A3F-A359-7001-801B-DE8C0D72767D}"/>
                </a:ext>
              </a:extLst>
            </p:cNvPr>
            <p:cNvCxnSpPr>
              <a:stCxn id="4" idx="3"/>
              <a:endCxn id="39" idx="1"/>
            </p:cNvCxnSpPr>
            <p:nvPr/>
          </p:nvCxnSpPr>
          <p:spPr>
            <a:xfrm>
              <a:off x="5253373" y="1855843"/>
              <a:ext cx="2481818" cy="123127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6" name="Curved Connector 45">
              <a:extLst>
                <a:ext uri="{FF2B5EF4-FFF2-40B4-BE49-F238E27FC236}">
                  <a16:creationId xmlns:a16="http://schemas.microsoft.com/office/drawing/2014/main" id="{6344E2CB-A80B-6CB6-0FCE-ACBD936EBA9A}"/>
                </a:ext>
              </a:extLst>
            </p:cNvPr>
            <p:cNvCxnSpPr>
              <a:stCxn id="32" idx="0"/>
              <a:endCxn id="39" idx="2"/>
            </p:cNvCxnSpPr>
            <p:nvPr/>
          </p:nvCxnSpPr>
          <p:spPr>
            <a:xfrm rot="5400000" flipH="1" flipV="1">
              <a:off x="6807955" y="3339567"/>
              <a:ext cx="1544183" cy="154045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A3D351A-402C-3FF3-146C-D901AA56EA5D}"/>
                </a:ext>
              </a:extLst>
            </p:cNvPr>
            <p:cNvSpPr/>
            <p:nvPr/>
          </p:nvSpPr>
          <p:spPr>
            <a:xfrm>
              <a:off x="10232058" y="2315022"/>
              <a:ext cx="1230170" cy="1544184"/>
            </a:xfrm>
            <a:prstGeom prst="rect">
              <a:avLst/>
            </a:prstGeom>
            <a:solidFill>
              <a:schemeClr val="accent6">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LLM</a:t>
              </a:r>
            </a:p>
          </p:txBody>
        </p:sp>
        <p:sp>
          <p:nvSpPr>
            <p:cNvPr id="48" name="Rectangle 47">
              <a:extLst>
                <a:ext uri="{FF2B5EF4-FFF2-40B4-BE49-F238E27FC236}">
                  <a16:creationId xmlns:a16="http://schemas.microsoft.com/office/drawing/2014/main" id="{15DCF5B6-7C32-C625-AFF3-7D0CA351B84A}"/>
                </a:ext>
              </a:extLst>
            </p:cNvPr>
            <p:cNvSpPr/>
            <p:nvPr/>
          </p:nvSpPr>
          <p:spPr>
            <a:xfrm>
              <a:off x="10416524" y="4372323"/>
              <a:ext cx="861237" cy="350874"/>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Answer</a:t>
              </a:r>
            </a:p>
          </p:txBody>
        </p:sp>
        <p:cxnSp>
          <p:nvCxnSpPr>
            <p:cNvPr id="50" name="Straight Arrow Connector 49">
              <a:extLst>
                <a:ext uri="{FF2B5EF4-FFF2-40B4-BE49-F238E27FC236}">
                  <a16:creationId xmlns:a16="http://schemas.microsoft.com/office/drawing/2014/main" id="{FA7F773B-98CE-8DCE-CB12-49286AE7EB46}"/>
                </a:ext>
              </a:extLst>
            </p:cNvPr>
            <p:cNvCxnSpPr>
              <a:stCxn id="39" idx="3"/>
              <a:endCxn id="47" idx="1"/>
            </p:cNvCxnSpPr>
            <p:nvPr/>
          </p:nvCxnSpPr>
          <p:spPr>
            <a:xfrm flipV="1">
              <a:off x="8965360" y="3087114"/>
              <a:ext cx="126669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AD622F8B-0071-695E-9D38-5155260E1823}"/>
                </a:ext>
              </a:extLst>
            </p:cNvPr>
            <p:cNvSpPr txBox="1"/>
            <p:nvPr/>
          </p:nvSpPr>
          <p:spPr>
            <a:xfrm>
              <a:off x="10076912" y="4881887"/>
              <a:ext cx="1540459" cy="1200329"/>
            </a:xfrm>
            <a:prstGeom prst="rect">
              <a:avLst/>
            </a:prstGeom>
            <a:noFill/>
            <a:ln>
              <a:solidFill>
                <a:schemeClr val="tx1"/>
              </a:solidFill>
            </a:ln>
          </p:spPr>
          <p:txBody>
            <a:bodyPr wrap="square" rtlCol="0">
              <a:spAutoFit/>
            </a:bodyPr>
            <a:lstStyle/>
            <a:p>
              <a:r>
                <a:rPr lang="en-US" sz="1200" dirty="0">
                  <a:latin typeface="+mj-lt"/>
                </a:rPr>
                <a:t>Grok-0, the prototype LLM mentioned in the provided context, is stated to have been trained with 33 billion parameters.</a:t>
              </a:r>
            </a:p>
          </p:txBody>
        </p:sp>
        <p:cxnSp>
          <p:nvCxnSpPr>
            <p:cNvPr id="54" name="Straight Arrow Connector 53">
              <a:extLst>
                <a:ext uri="{FF2B5EF4-FFF2-40B4-BE49-F238E27FC236}">
                  <a16:creationId xmlns:a16="http://schemas.microsoft.com/office/drawing/2014/main" id="{BE224B31-D97E-AAD6-E2E8-221198C230A7}"/>
                </a:ext>
              </a:extLst>
            </p:cNvPr>
            <p:cNvCxnSpPr>
              <a:stCxn id="47" idx="2"/>
              <a:endCxn id="48" idx="0"/>
            </p:cNvCxnSpPr>
            <p:nvPr/>
          </p:nvCxnSpPr>
          <p:spPr>
            <a:xfrm>
              <a:off x="10847143" y="3859206"/>
              <a:ext cx="0" cy="513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67491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Strategies to teach new concepts to LLMs</a:t>
            </a:r>
          </a:p>
        </p:txBody>
      </p:sp>
      <p:grpSp>
        <p:nvGrpSpPr>
          <p:cNvPr id="31" name="Group 30">
            <a:extLst>
              <a:ext uri="{FF2B5EF4-FFF2-40B4-BE49-F238E27FC236}">
                <a16:creationId xmlns:a16="http://schemas.microsoft.com/office/drawing/2014/main" id="{743D60A3-DB9B-B848-1459-86C02191CB39}"/>
              </a:ext>
            </a:extLst>
          </p:cNvPr>
          <p:cNvGrpSpPr/>
          <p:nvPr/>
        </p:nvGrpSpPr>
        <p:grpSpPr>
          <a:xfrm>
            <a:off x="1811287" y="2189501"/>
            <a:ext cx="8569425" cy="3754093"/>
            <a:chOff x="1811287" y="2324583"/>
            <a:chExt cx="8569425" cy="3754093"/>
          </a:xfrm>
        </p:grpSpPr>
        <p:sp>
          <p:nvSpPr>
            <p:cNvPr id="9" name="Rectangle 8">
              <a:extLst>
                <a:ext uri="{FF2B5EF4-FFF2-40B4-BE49-F238E27FC236}">
                  <a16:creationId xmlns:a16="http://schemas.microsoft.com/office/drawing/2014/main" id="{6E104187-ED25-D7AA-3146-2A88A617F79B}"/>
                </a:ext>
              </a:extLst>
            </p:cNvPr>
            <p:cNvSpPr/>
            <p:nvPr/>
          </p:nvSpPr>
          <p:spPr>
            <a:xfrm>
              <a:off x="8134093" y="2324583"/>
              <a:ext cx="2246619" cy="41936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Base LLM</a:t>
              </a:r>
            </a:p>
          </p:txBody>
        </p:sp>
        <p:sp>
          <p:nvSpPr>
            <p:cNvPr id="10" name="Rectangle 9">
              <a:extLst>
                <a:ext uri="{FF2B5EF4-FFF2-40B4-BE49-F238E27FC236}">
                  <a16:creationId xmlns:a16="http://schemas.microsoft.com/office/drawing/2014/main" id="{D2FA33B7-394A-3F43-6C93-A77A3A77C857}"/>
                </a:ext>
              </a:extLst>
            </p:cNvPr>
            <p:cNvSpPr/>
            <p:nvPr/>
          </p:nvSpPr>
          <p:spPr>
            <a:xfrm>
              <a:off x="8134092" y="3219320"/>
              <a:ext cx="2246619" cy="4193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Vector DB + Embeddings</a:t>
              </a:r>
              <a:endParaRPr lang="en-US" sz="1200" dirty="0">
                <a:latin typeface="+mj-lt"/>
              </a:endParaRPr>
            </a:p>
          </p:txBody>
        </p:sp>
        <p:sp>
          <p:nvSpPr>
            <p:cNvPr id="11" name="Rectangle 10">
              <a:extLst>
                <a:ext uri="{FF2B5EF4-FFF2-40B4-BE49-F238E27FC236}">
                  <a16:creationId xmlns:a16="http://schemas.microsoft.com/office/drawing/2014/main" id="{A749BE0A-D086-1FC8-42EF-DFE7A5E07132}"/>
                </a:ext>
              </a:extLst>
            </p:cNvPr>
            <p:cNvSpPr/>
            <p:nvPr/>
          </p:nvSpPr>
          <p:spPr>
            <a:xfrm>
              <a:off x="8134091" y="4114057"/>
              <a:ext cx="2246619" cy="41936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RAG</a:t>
              </a:r>
            </a:p>
          </p:txBody>
        </p:sp>
        <p:sp>
          <p:nvSpPr>
            <p:cNvPr id="12" name="TextBox 11">
              <a:extLst>
                <a:ext uri="{FF2B5EF4-FFF2-40B4-BE49-F238E27FC236}">
                  <a16:creationId xmlns:a16="http://schemas.microsoft.com/office/drawing/2014/main" id="{4C368E10-2397-DA59-3D2C-CA1CC432A9D7}"/>
                </a:ext>
              </a:extLst>
            </p:cNvPr>
            <p:cNvSpPr txBox="1"/>
            <p:nvPr/>
          </p:nvSpPr>
          <p:spPr>
            <a:xfrm>
              <a:off x="8858580" y="2827743"/>
              <a:ext cx="747547" cy="307777"/>
            </a:xfrm>
            <a:prstGeom prst="rect">
              <a:avLst/>
            </a:prstGeom>
            <a:noFill/>
          </p:spPr>
          <p:txBody>
            <a:bodyPr wrap="square" rtlCol="0" anchor="ctr">
              <a:spAutoFit/>
            </a:bodyPr>
            <a:lstStyle/>
            <a:p>
              <a:pPr algn="ctr"/>
              <a:r>
                <a:rPr lang="en-US" sz="1400" dirty="0">
                  <a:latin typeface="+mj-lt"/>
                </a:rPr>
                <a:t>+</a:t>
              </a:r>
            </a:p>
          </p:txBody>
        </p:sp>
        <p:sp>
          <p:nvSpPr>
            <p:cNvPr id="13" name="TextBox 12">
              <a:extLst>
                <a:ext uri="{FF2B5EF4-FFF2-40B4-BE49-F238E27FC236}">
                  <a16:creationId xmlns:a16="http://schemas.microsoft.com/office/drawing/2014/main" id="{C633904C-D56F-78BF-57D8-5D61C840F0CC}"/>
                </a:ext>
              </a:extLst>
            </p:cNvPr>
            <p:cNvSpPr txBox="1"/>
            <p:nvPr/>
          </p:nvSpPr>
          <p:spPr>
            <a:xfrm>
              <a:off x="8858580" y="3722480"/>
              <a:ext cx="747547" cy="307777"/>
            </a:xfrm>
            <a:prstGeom prst="rect">
              <a:avLst/>
            </a:prstGeom>
            <a:noFill/>
          </p:spPr>
          <p:txBody>
            <a:bodyPr wrap="square" rtlCol="0" anchor="ctr">
              <a:spAutoFit/>
            </a:bodyPr>
            <a:lstStyle/>
            <a:p>
              <a:pPr algn="ctr"/>
              <a:r>
                <a:rPr lang="en-US" sz="1400" dirty="0">
                  <a:latin typeface="+mj-lt"/>
                </a:rPr>
                <a:t>=</a:t>
              </a:r>
            </a:p>
          </p:txBody>
        </p:sp>
        <p:sp>
          <p:nvSpPr>
            <p:cNvPr id="19" name="Rectangle 18">
              <a:extLst>
                <a:ext uri="{FF2B5EF4-FFF2-40B4-BE49-F238E27FC236}">
                  <a16:creationId xmlns:a16="http://schemas.microsoft.com/office/drawing/2014/main" id="{4241F9A7-14D0-484D-F8EC-5221B865B42C}"/>
                </a:ext>
              </a:extLst>
            </p:cNvPr>
            <p:cNvSpPr/>
            <p:nvPr/>
          </p:nvSpPr>
          <p:spPr>
            <a:xfrm>
              <a:off x="1811289" y="2324583"/>
              <a:ext cx="2246619" cy="41936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Base LLM</a:t>
              </a:r>
            </a:p>
          </p:txBody>
        </p:sp>
        <p:sp>
          <p:nvSpPr>
            <p:cNvPr id="20" name="Rectangle 19">
              <a:extLst>
                <a:ext uri="{FF2B5EF4-FFF2-40B4-BE49-F238E27FC236}">
                  <a16:creationId xmlns:a16="http://schemas.microsoft.com/office/drawing/2014/main" id="{B915706D-3A53-E1EB-6580-36ABE6CA5915}"/>
                </a:ext>
              </a:extLst>
            </p:cNvPr>
            <p:cNvSpPr/>
            <p:nvPr/>
          </p:nvSpPr>
          <p:spPr>
            <a:xfrm>
              <a:off x="1811288" y="3219320"/>
              <a:ext cx="2246619" cy="4193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Fine-tune </a:t>
              </a:r>
              <a:r>
                <a:rPr lang="en-US" sz="1200" dirty="0">
                  <a:latin typeface="+mj-lt"/>
                </a:rPr>
                <a:t>(on custom data)</a:t>
              </a:r>
            </a:p>
          </p:txBody>
        </p:sp>
        <p:sp>
          <p:nvSpPr>
            <p:cNvPr id="21" name="Rectangle 20">
              <a:extLst>
                <a:ext uri="{FF2B5EF4-FFF2-40B4-BE49-F238E27FC236}">
                  <a16:creationId xmlns:a16="http://schemas.microsoft.com/office/drawing/2014/main" id="{CADB1023-25F6-EBEB-EA0D-5E3FA4A74BC6}"/>
                </a:ext>
              </a:extLst>
            </p:cNvPr>
            <p:cNvSpPr/>
            <p:nvPr/>
          </p:nvSpPr>
          <p:spPr>
            <a:xfrm>
              <a:off x="1811287" y="4114057"/>
              <a:ext cx="2246619" cy="419360"/>
            </a:xfrm>
            <a:prstGeom prst="rect">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Fine-tuned LLM</a:t>
              </a:r>
            </a:p>
          </p:txBody>
        </p:sp>
        <p:sp>
          <p:nvSpPr>
            <p:cNvPr id="22" name="TextBox 21">
              <a:extLst>
                <a:ext uri="{FF2B5EF4-FFF2-40B4-BE49-F238E27FC236}">
                  <a16:creationId xmlns:a16="http://schemas.microsoft.com/office/drawing/2014/main" id="{F39F4A93-E87D-9785-9E3C-2AC377A2320D}"/>
                </a:ext>
              </a:extLst>
            </p:cNvPr>
            <p:cNvSpPr txBox="1"/>
            <p:nvPr/>
          </p:nvSpPr>
          <p:spPr>
            <a:xfrm>
              <a:off x="2535776" y="2827743"/>
              <a:ext cx="747547" cy="307777"/>
            </a:xfrm>
            <a:prstGeom prst="rect">
              <a:avLst/>
            </a:prstGeom>
            <a:noFill/>
          </p:spPr>
          <p:txBody>
            <a:bodyPr wrap="square" rtlCol="0" anchor="ctr">
              <a:spAutoFit/>
            </a:bodyPr>
            <a:lstStyle/>
            <a:p>
              <a:pPr algn="ctr"/>
              <a:r>
                <a:rPr lang="en-US" sz="1400" dirty="0">
                  <a:latin typeface="+mj-lt"/>
                </a:rPr>
                <a:t>+</a:t>
              </a:r>
            </a:p>
          </p:txBody>
        </p:sp>
        <p:sp>
          <p:nvSpPr>
            <p:cNvPr id="23" name="TextBox 22">
              <a:extLst>
                <a:ext uri="{FF2B5EF4-FFF2-40B4-BE49-F238E27FC236}">
                  <a16:creationId xmlns:a16="http://schemas.microsoft.com/office/drawing/2014/main" id="{71F66D60-AE6F-B3A3-775C-CD0BF05C6527}"/>
                </a:ext>
              </a:extLst>
            </p:cNvPr>
            <p:cNvSpPr txBox="1"/>
            <p:nvPr/>
          </p:nvSpPr>
          <p:spPr>
            <a:xfrm>
              <a:off x="2535776" y="3722480"/>
              <a:ext cx="747547" cy="307777"/>
            </a:xfrm>
            <a:prstGeom prst="rect">
              <a:avLst/>
            </a:prstGeom>
            <a:noFill/>
          </p:spPr>
          <p:txBody>
            <a:bodyPr wrap="square" rtlCol="0" anchor="ctr">
              <a:spAutoFit/>
            </a:bodyPr>
            <a:lstStyle/>
            <a:p>
              <a:pPr algn="ctr"/>
              <a:r>
                <a:rPr lang="en-US" sz="1400" dirty="0">
                  <a:latin typeface="+mj-lt"/>
                </a:rPr>
                <a:t>=</a:t>
              </a:r>
            </a:p>
          </p:txBody>
        </p:sp>
        <p:sp>
          <p:nvSpPr>
            <p:cNvPr id="24" name="Rectangle 23">
              <a:extLst>
                <a:ext uri="{FF2B5EF4-FFF2-40B4-BE49-F238E27FC236}">
                  <a16:creationId xmlns:a16="http://schemas.microsoft.com/office/drawing/2014/main" id="{CBE85C82-C25B-4A4D-A507-97B26F08172B}"/>
                </a:ext>
              </a:extLst>
            </p:cNvPr>
            <p:cNvSpPr/>
            <p:nvPr/>
          </p:nvSpPr>
          <p:spPr>
            <a:xfrm>
              <a:off x="4954269" y="5659316"/>
              <a:ext cx="2283461" cy="419360"/>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Fine-tuned LLM + RAG</a:t>
              </a:r>
            </a:p>
          </p:txBody>
        </p:sp>
        <p:cxnSp>
          <p:nvCxnSpPr>
            <p:cNvPr id="26" name="Curved Connector 25">
              <a:extLst>
                <a:ext uri="{FF2B5EF4-FFF2-40B4-BE49-F238E27FC236}">
                  <a16:creationId xmlns:a16="http://schemas.microsoft.com/office/drawing/2014/main" id="{435F0E62-39EA-DE9A-306F-9ABC4E65C55B}"/>
                </a:ext>
              </a:extLst>
            </p:cNvPr>
            <p:cNvCxnSpPr>
              <a:stCxn id="21" idx="2"/>
              <a:endCxn id="24" idx="0"/>
            </p:cNvCxnSpPr>
            <p:nvPr/>
          </p:nvCxnSpPr>
          <p:spPr>
            <a:xfrm rot="16200000" flipH="1">
              <a:off x="3952349" y="3515664"/>
              <a:ext cx="1125899" cy="316140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8" name="Curved Connector 27">
              <a:extLst>
                <a:ext uri="{FF2B5EF4-FFF2-40B4-BE49-F238E27FC236}">
                  <a16:creationId xmlns:a16="http://schemas.microsoft.com/office/drawing/2014/main" id="{B2941FBA-D6BB-F151-2BE5-02E791E39EE6}"/>
                </a:ext>
              </a:extLst>
            </p:cNvPr>
            <p:cNvCxnSpPr>
              <a:stCxn id="11" idx="2"/>
              <a:endCxn id="24" idx="0"/>
            </p:cNvCxnSpPr>
            <p:nvPr/>
          </p:nvCxnSpPr>
          <p:spPr>
            <a:xfrm rot="5400000">
              <a:off x="7113752" y="3515666"/>
              <a:ext cx="1125899" cy="316140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04177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Vector DB: Introduction</a:t>
            </a:r>
          </a:p>
        </p:txBody>
      </p:sp>
      <p:sp>
        <p:nvSpPr>
          <p:cNvPr id="45" name="Content Placeholder 2">
            <a:extLst>
              <a:ext uri="{FF2B5EF4-FFF2-40B4-BE49-F238E27FC236}">
                <a16:creationId xmlns:a16="http://schemas.microsoft.com/office/drawing/2014/main" id="{D60AD97E-E4BD-9A70-D302-5A050113606C}"/>
              </a:ext>
            </a:extLst>
          </p:cNvPr>
          <p:cNvSpPr>
            <a:spLocks noGrp="1"/>
          </p:cNvSpPr>
          <p:nvPr>
            <p:ph idx="1"/>
          </p:nvPr>
        </p:nvSpPr>
        <p:spPr>
          <a:xfrm>
            <a:off x="838200" y="1825625"/>
            <a:ext cx="10515600" cy="4351338"/>
          </a:xfrm>
        </p:spPr>
        <p:txBody>
          <a:bodyPr>
            <a:normAutofit/>
          </a:bodyPr>
          <a:lstStyle/>
          <a:p>
            <a:pPr marL="0" indent="0">
              <a:buNone/>
            </a:pPr>
            <a:r>
              <a:rPr lang="en-US" sz="2000" dirty="0">
                <a:latin typeface="+mj-lt"/>
              </a:rPr>
              <a:t>A vector database stores vector of fixed dimensions (called embeddings) such that we can then query the database to find all the embeddings that are closest (most similar) to a given query vector using a distance metric, which is usually the cosine similarity, but we can also use the Euclidean distance. The database uses a variant of K-Nearest Neighbors (K-NN) algorithm or another similarity search algorithm. Vector DBs are also used for finding similar songs (e.g. Spotify), images (e.g. Google Photos) or products (e.g. Amazon).</a:t>
            </a:r>
          </a:p>
        </p:txBody>
      </p:sp>
      <p:pic>
        <p:nvPicPr>
          <p:cNvPr id="47" name="Picture 46" descr="A screenshot of a computer&#10;&#10;Description automatically generated">
            <a:extLst>
              <a:ext uri="{FF2B5EF4-FFF2-40B4-BE49-F238E27FC236}">
                <a16:creationId xmlns:a16="http://schemas.microsoft.com/office/drawing/2014/main" id="{3769BBBB-D725-9DE7-50BB-C9200BC9BB7E}"/>
              </a:ext>
            </a:extLst>
          </p:cNvPr>
          <p:cNvPicPr>
            <a:picLocks noChangeAspect="1"/>
          </p:cNvPicPr>
          <p:nvPr/>
        </p:nvPicPr>
        <p:blipFill>
          <a:blip r:embed="rId2"/>
          <a:stretch>
            <a:fillRect/>
          </a:stretch>
        </p:blipFill>
        <p:spPr>
          <a:xfrm>
            <a:off x="3294639" y="3429000"/>
            <a:ext cx="5602721" cy="3135740"/>
          </a:xfrm>
          <a:prstGeom prst="rect">
            <a:avLst/>
          </a:prstGeom>
        </p:spPr>
      </p:pic>
    </p:spTree>
    <p:extLst>
      <p:ext uri="{BB962C8B-B14F-4D97-AF65-F5344CB8AC3E}">
        <p14:creationId xmlns:p14="http://schemas.microsoft.com/office/powerpoint/2010/main" val="297701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K-NN: A Naïve Approach </a:t>
            </a:r>
          </a:p>
        </p:txBody>
      </p:sp>
      <p:sp>
        <p:nvSpPr>
          <p:cNvPr id="3" name="Content Placeholder 2">
            <a:extLst>
              <a:ext uri="{FF2B5EF4-FFF2-40B4-BE49-F238E27FC236}">
                <a16:creationId xmlns:a16="http://schemas.microsoft.com/office/drawing/2014/main" id="{A62F53F5-0A34-2172-A139-4F2C9962722A}"/>
              </a:ext>
            </a:extLst>
          </p:cNvPr>
          <p:cNvSpPr>
            <a:spLocks noGrp="1"/>
          </p:cNvSpPr>
          <p:nvPr>
            <p:ph idx="1"/>
          </p:nvPr>
        </p:nvSpPr>
        <p:spPr>
          <a:xfrm>
            <a:off x="838200" y="1825625"/>
            <a:ext cx="10515600" cy="4351338"/>
          </a:xfrm>
        </p:spPr>
        <p:txBody>
          <a:bodyPr>
            <a:normAutofit/>
          </a:bodyPr>
          <a:lstStyle/>
          <a:p>
            <a:pPr marL="0" indent="0">
              <a:buNone/>
            </a:pPr>
            <a:r>
              <a:rPr lang="en-US" sz="2000" dirty="0">
                <a:latin typeface="+mj-lt"/>
              </a:rPr>
              <a:t>Imagine we want to search for the query in our database: a simple way would be comparing the query with all vectors, sorting them by distance, and keeping the top K.</a:t>
            </a:r>
          </a:p>
        </p:txBody>
      </p:sp>
      <p:grpSp>
        <p:nvGrpSpPr>
          <p:cNvPr id="50" name="Group 49">
            <a:extLst>
              <a:ext uri="{FF2B5EF4-FFF2-40B4-BE49-F238E27FC236}">
                <a16:creationId xmlns:a16="http://schemas.microsoft.com/office/drawing/2014/main" id="{C07E28CC-0CBA-7D41-9F50-41340D479709}"/>
              </a:ext>
            </a:extLst>
          </p:cNvPr>
          <p:cNvGrpSpPr/>
          <p:nvPr/>
        </p:nvGrpSpPr>
        <p:grpSpPr>
          <a:xfrm>
            <a:off x="453753" y="2893581"/>
            <a:ext cx="11284493" cy="3283382"/>
            <a:chOff x="357758" y="2949848"/>
            <a:chExt cx="11284493" cy="3283382"/>
          </a:xfrm>
        </p:grpSpPr>
        <p:sp>
          <p:nvSpPr>
            <p:cNvPr id="5" name="Rectangle 4">
              <a:extLst>
                <a:ext uri="{FF2B5EF4-FFF2-40B4-BE49-F238E27FC236}">
                  <a16:creationId xmlns:a16="http://schemas.microsoft.com/office/drawing/2014/main" id="{D8F45E2A-E465-474D-37A4-58035F3CF376}"/>
                </a:ext>
              </a:extLst>
            </p:cNvPr>
            <p:cNvSpPr/>
            <p:nvPr/>
          </p:nvSpPr>
          <p:spPr>
            <a:xfrm>
              <a:off x="838200" y="4722311"/>
              <a:ext cx="861237" cy="350874"/>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Query</a:t>
              </a:r>
            </a:p>
          </p:txBody>
        </p:sp>
        <p:sp>
          <p:nvSpPr>
            <p:cNvPr id="6" name="TextBox 5">
              <a:extLst>
                <a:ext uri="{FF2B5EF4-FFF2-40B4-BE49-F238E27FC236}">
                  <a16:creationId xmlns:a16="http://schemas.microsoft.com/office/drawing/2014/main" id="{D0B96506-1E44-311B-32C0-9A77C9017337}"/>
                </a:ext>
              </a:extLst>
            </p:cNvPr>
            <p:cNvSpPr txBox="1"/>
            <p:nvPr/>
          </p:nvSpPr>
          <p:spPr>
            <a:xfrm>
              <a:off x="357758" y="4199091"/>
              <a:ext cx="1822119" cy="523220"/>
            </a:xfrm>
            <a:prstGeom prst="rect">
              <a:avLst/>
            </a:prstGeom>
            <a:noFill/>
          </p:spPr>
          <p:txBody>
            <a:bodyPr wrap="square" rtlCol="0" anchor="ctr">
              <a:spAutoFit/>
            </a:bodyPr>
            <a:lstStyle/>
            <a:p>
              <a:pPr algn="ctr"/>
              <a:r>
                <a:rPr lang="en-US" sz="1400" dirty="0">
                  <a:solidFill>
                    <a:srgbClr val="FF0000"/>
                  </a:solidFill>
                  <a:latin typeface="+mj-lt"/>
                </a:rPr>
                <a:t>How many parameters are there in Grok-0?</a:t>
              </a:r>
            </a:p>
          </p:txBody>
        </p:sp>
        <p:grpSp>
          <p:nvGrpSpPr>
            <p:cNvPr id="15" name="Group 14">
              <a:extLst>
                <a:ext uri="{FF2B5EF4-FFF2-40B4-BE49-F238E27FC236}">
                  <a16:creationId xmlns:a16="http://schemas.microsoft.com/office/drawing/2014/main" id="{A5AC9ABB-C2D7-38D4-6C16-F3613784CB27}"/>
                </a:ext>
              </a:extLst>
            </p:cNvPr>
            <p:cNvGrpSpPr/>
            <p:nvPr/>
          </p:nvGrpSpPr>
          <p:grpSpPr>
            <a:xfrm>
              <a:off x="2522774" y="2949848"/>
              <a:ext cx="2660073" cy="3283382"/>
              <a:chOff x="2389909" y="3028519"/>
              <a:chExt cx="2660073" cy="3283382"/>
            </a:xfrm>
          </p:grpSpPr>
          <p:sp>
            <p:nvSpPr>
              <p:cNvPr id="7" name="Can 6">
                <a:extLst>
                  <a:ext uri="{FF2B5EF4-FFF2-40B4-BE49-F238E27FC236}">
                    <a16:creationId xmlns:a16="http://schemas.microsoft.com/office/drawing/2014/main" id="{C77FCFA5-455C-765F-DDA9-6CAA4F252CE5}"/>
                  </a:ext>
                </a:extLst>
              </p:cNvPr>
              <p:cNvSpPr/>
              <p:nvPr/>
            </p:nvSpPr>
            <p:spPr>
              <a:xfrm>
                <a:off x="2389909" y="3028519"/>
                <a:ext cx="2660073" cy="3283382"/>
              </a:xfrm>
              <a:prstGeom prst="can">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BA0E65B-B180-A0A2-F8BC-993522B661AD}"/>
                  </a:ext>
                </a:extLst>
              </p:cNvPr>
              <p:cNvSpPr txBox="1"/>
              <p:nvPr/>
            </p:nvSpPr>
            <p:spPr>
              <a:xfrm>
                <a:off x="2886297" y="3163966"/>
                <a:ext cx="1710063" cy="338554"/>
              </a:xfrm>
              <a:prstGeom prst="rect">
                <a:avLst/>
              </a:prstGeom>
              <a:noFill/>
            </p:spPr>
            <p:txBody>
              <a:bodyPr wrap="square" rtlCol="0" anchor="ctr">
                <a:spAutoFit/>
              </a:bodyPr>
              <a:lstStyle/>
              <a:p>
                <a:pPr algn="ctr"/>
                <a:r>
                  <a:rPr lang="en-US" sz="1600" b="1" dirty="0"/>
                  <a:t>Vector Database</a:t>
                </a:r>
              </a:p>
            </p:txBody>
          </p:sp>
          <p:sp>
            <p:nvSpPr>
              <p:cNvPr id="9" name="Rectangle 8">
                <a:extLst>
                  <a:ext uri="{FF2B5EF4-FFF2-40B4-BE49-F238E27FC236}">
                    <a16:creationId xmlns:a16="http://schemas.microsoft.com/office/drawing/2014/main" id="{0E518F1D-B431-3818-6C00-E262B729FE04}"/>
                  </a:ext>
                </a:extLst>
              </p:cNvPr>
              <p:cNvSpPr/>
              <p:nvPr/>
            </p:nvSpPr>
            <p:spPr>
              <a:xfrm>
                <a:off x="2864913" y="3825857"/>
                <a:ext cx="1755817" cy="350874"/>
              </a:xfrm>
              <a:prstGeom prst="rect">
                <a:avLst/>
              </a:prstGeom>
              <a:solidFill>
                <a:schemeClr val="accent5">
                  <a:lumMod val="7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Embedding 1</a:t>
                </a:r>
              </a:p>
            </p:txBody>
          </p:sp>
          <p:sp>
            <p:nvSpPr>
              <p:cNvPr id="10" name="Rectangle 9">
                <a:extLst>
                  <a:ext uri="{FF2B5EF4-FFF2-40B4-BE49-F238E27FC236}">
                    <a16:creationId xmlns:a16="http://schemas.microsoft.com/office/drawing/2014/main" id="{724204C4-95A9-539D-209E-8684BB47761A}"/>
                  </a:ext>
                </a:extLst>
              </p:cNvPr>
              <p:cNvSpPr/>
              <p:nvPr/>
            </p:nvSpPr>
            <p:spPr>
              <a:xfrm>
                <a:off x="2864912" y="4208698"/>
                <a:ext cx="1755817" cy="350874"/>
              </a:xfrm>
              <a:prstGeom prst="rect">
                <a:avLst/>
              </a:prstGeom>
              <a:solidFill>
                <a:schemeClr val="accent5">
                  <a:lumMod val="7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Embedding 2</a:t>
                </a:r>
              </a:p>
            </p:txBody>
          </p:sp>
          <p:sp>
            <p:nvSpPr>
              <p:cNvPr id="11" name="Rectangle 10">
                <a:extLst>
                  <a:ext uri="{FF2B5EF4-FFF2-40B4-BE49-F238E27FC236}">
                    <a16:creationId xmlns:a16="http://schemas.microsoft.com/office/drawing/2014/main" id="{34C863CB-EB8F-1F44-DECE-EAB82F80D4C2}"/>
                  </a:ext>
                </a:extLst>
              </p:cNvPr>
              <p:cNvSpPr/>
              <p:nvPr/>
            </p:nvSpPr>
            <p:spPr>
              <a:xfrm>
                <a:off x="2863421" y="4591539"/>
                <a:ext cx="1755817" cy="350874"/>
              </a:xfrm>
              <a:prstGeom prst="rect">
                <a:avLst/>
              </a:prstGeom>
              <a:solidFill>
                <a:schemeClr val="accent5">
                  <a:lumMod val="7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Embedding 3</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84E542C9-27F3-B771-63FF-C06343BBA3C1}"/>
                      </a:ext>
                    </a:extLst>
                  </p:cNvPr>
                  <p:cNvSpPr/>
                  <p:nvPr/>
                </p:nvSpPr>
                <p:spPr>
                  <a:xfrm>
                    <a:off x="2863421" y="5737403"/>
                    <a:ext cx="1755817" cy="350874"/>
                  </a:xfrm>
                  <a:prstGeom prst="rect">
                    <a:avLst/>
                  </a:prstGeom>
                  <a:solidFill>
                    <a:schemeClr val="accent5">
                      <a:lumMod val="7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Embedding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Ν</m:t>
                        </m:r>
                      </m:oMath>
                    </a14:m>
                    <a:endParaRPr lang="en-US" sz="1600" dirty="0">
                      <a:latin typeface="+mj-lt"/>
                    </a:endParaRPr>
                  </a:p>
                </p:txBody>
              </p:sp>
            </mc:Choice>
            <mc:Fallback>
              <p:sp>
                <p:nvSpPr>
                  <p:cNvPr id="12" name="Rectangle 11">
                    <a:extLst>
                      <a:ext uri="{FF2B5EF4-FFF2-40B4-BE49-F238E27FC236}">
                        <a16:creationId xmlns:a16="http://schemas.microsoft.com/office/drawing/2014/main" id="{84E542C9-27F3-B771-63FF-C06343BBA3C1}"/>
                      </a:ext>
                    </a:extLst>
                  </p:cNvPr>
                  <p:cNvSpPr>
                    <a:spLocks noRot="1" noChangeAspect="1" noMove="1" noResize="1" noEditPoints="1" noAdjustHandles="1" noChangeArrowheads="1" noChangeShapeType="1" noTextEdit="1"/>
                  </p:cNvSpPr>
                  <p:nvPr/>
                </p:nvSpPr>
                <p:spPr>
                  <a:xfrm>
                    <a:off x="2863421" y="5737403"/>
                    <a:ext cx="1755817" cy="350874"/>
                  </a:xfrm>
                  <a:prstGeom prst="rect">
                    <a:avLst/>
                  </a:prstGeom>
                  <a:blipFill>
                    <a:blip r:embed="rId2"/>
                    <a:stretch>
                      <a:fillRect b="-1666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89901D3-C6DD-FBCD-3470-1C778B4DF0FE}"/>
                  </a:ext>
                </a:extLst>
              </p:cNvPr>
              <p:cNvSpPr/>
              <p:nvPr/>
            </p:nvSpPr>
            <p:spPr>
              <a:xfrm>
                <a:off x="2863421" y="4976419"/>
                <a:ext cx="1755817" cy="350874"/>
              </a:xfrm>
              <a:prstGeom prst="rect">
                <a:avLst/>
              </a:prstGeom>
              <a:solidFill>
                <a:schemeClr val="accent5">
                  <a:lumMod val="7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t>
                </a:r>
              </a:p>
            </p:txBody>
          </p:sp>
          <p:sp>
            <p:nvSpPr>
              <p:cNvPr id="14" name="Rectangle 13">
                <a:extLst>
                  <a:ext uri="{FF2B5EF4-FFF2-40B4-BE49-F238E27FC236}">
                    <a16:creationId xmlns:a16="http://schemas.microsoft.com/office/drawing/2014/main" id="{5A6B2C65-A3A3-9FFD-8B22-3CDAA8215769}"/>
                  </a:ext>
                </a:extLst>
              </p:cNvPr>
              <p:cNvSpPr/>
              <p:nvPr/>
            </p:nvSpPr>
            <p:spPr>
              <a:xfrm>
                <a:off x="2863421" y="5356911"/>
                <a:ext cx="1755817" cy="350874"/>
              </a:xfrm>
              <a:prstGeom prst="rect">
                <a:avLst/>
              </a:prstGeom>
              <a:solidFill>
                <a:schemeClr val="accent5">
                  <a:lumMod val="7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t>
                </a:r>
              </a:p>
            </p:txBody>
          </p:sp>
        </p:grpSp>
        <p:cxnSp>
          <p:nvCxnSpPr>
            <p:cNvPr id="17" name="Straight Arrow Connector 16">
              <a:extLst>
                <a:ext uri="{FF2B5EF4-FFF2-40B4-BE49-F238E27FC236}">
                  <a16:creationId xmlns:a16="http://schemas.microsoft.com/office/drawing/2014/main" id="{88FC885D-BE6B-87A9-1EC0-690CD06CC825}"/>
                </a:ext>
              </a:extLst>
            </p:cNvPr>
            <p:cNvCxnSpPr>
              <a:stCxn id="5" idx="3"/>
              <a:endCxn id="9" idx="1"/>
            </p:cNvCxnSpPr>
            <p:nvPr/>
          </p:nvCxnSpPr>
          <p:spPr>
            <a:xfrm flipV="1">
              <a:off x="1699437" y="3922623"/>
              <a:ext cx="1298341" cy="9751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0E84C041-6B07-F234-B9E0-35E99EE3484A}"/>
                </a:ext>
              </a:extLst>
            </p:cNvPr>
            <p:cNvCxnSpPr>
              <a:cxnSpLocks/>
              <a:stCxn id="5" idx="3"/>
              <a:endCxn id="10" idx="1"/>
            </p:cNvCxnSpPr>
            <p:nvPr/>
          </p:nvCxnSpPr>
          <p:spPr>
            <a:xfrm flipV="1">
              <a:off x="1699437" y="4305464"/>
              <a:ext cx="1298340" cy="5922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C4E42876-2F25-2AA7-4B0D-82B059DEE4BD}"/>
                </a:ext>
              </a:extLst>
            </p:cNvPr>
            <p:cNvCxnSpPr>
              <a:cxnSpLocks/>
              <a:stCxn id="5" idx="3"/>
              <a:endCxn id="11" idx="1"/>
            </p:cNvCxnSpPr>
            <p:nvPr/>
          </p:nvCxnSpPr>
          <p:spPr>
            <a:xfrm flipV="1">
              <a:off x="1699437" y="4688305"/>
              <a:ext cx="1296849" cy="2094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8C788A69-6B91-1705-FF9A-2ED42D47E073}"/>
                </a:ext>
              </a:extLst>
            </p:cNvPr>
            <p:cNvCxnSpPr>
              <a:cxnSpLocks/>
              <a:stCxn id="5" idx="3"/>
              <a:endCxn id="13" idx="1"/>
            </p:cNvCxnSpPr>
            <p:nvPr/>
          </p:nvCxnSpPr>
          <p:spPr>
            <a:xfrm>
              <a:off x="1699437" y="4897748"/>
              <a:ext cx="1296849" cy="1754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892CAEE7-4210-E0BA-2715-FCF25946DE94}"/>
                </a:ext>
              </a:extLst>
            </p:cNvPr>
            <p:cNvCxnSpPr>
              <a:cxnSpLocks/>
              <a:stCxn id="5" idx="3"/>
              <a:endCxn id="14" idx="1"/>
            </p:cNvCxnSpPr>
            <p:nvPr/>
          </p:nvCxnSpPr>
          <p:spPr>
            <a:xfrm>
              <a:off x="1699437" y="4897748"/>
              <a:ext cx="1296849" cy="5559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FC4BF3D9-B307-01EC-15E0-8E2230CFAB77}"/>
                </a:ext>
              </a:extLst>
            </p:cNvPr>
            <p:cNvCxnSpPr>
              <a:cxnSpLocks/>
              <a:stCxn id="5" idx="3"/>
              <a:endCxn id="12" idx="1"/>
            </p:cNvCxnSpPr>
            <p:nvPr/>
          </p:nvCxnSpPr>
          <p:spPr>
            <a:xfrm>
              <a:off x="1699437" y="4897748"/>
              <a:ext cx="1296849" cy="9364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Rectangle 38">
              <a:extLst>
                <a:ext uri="{FF2B5EF4-FFF2-40B4-BE49-F238E27FC236}">
                  <a16:creationId xmlns:a16="http://schemas.microsoft.com/office/drawing/2014/main" id="{DA1B96B9-58DB-DE09-AA85-2521FDF0E738}"/>
                </a:ext>
              </a:extLst>
            </p:cNvPr>
            <p:cNvSpPr/>
            <p:nvPr/>
          </p:nvSpPr>
          <p:spPr>
            <a:xfrm>
              <a:off x="5332518" y="3743254"/>
              <a:ext cx="1755817"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Distance 1</a:t>
              </a:r>
            </a:p>
          </p:txBody>
        </p:sp>
        <p:sp>
          <p:nvSpPr>
            <p:cNvPr id="40" name="Rectangle 39">
              <a:extLst>
                <a:ext uri="{FF2B5EF4-FFF2-40B4-BE49-F238E27FC236}">
                  <a16:creationId xmlns:a16="http://schemas.microsoft.com/office/drawing/2014/main" id="{0760C34D-E182-F12B-E644-B3DC2FA364AC}"/>
                </a:ext>
              </a:extLst>
            </p:cNvPr>
            <p:cNvSpPr/>
            <p:nvPr/>
          </p:nvSpPr>
          <p:spPr>
            <a:xfrm>
              <a:off x="5332518" y="4130027"/>
              <a:ext cx="1755817"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Distance 2</a:t>
              </a:r>
            </a:p>
          </p:txBody>
        </p:sp>
        <p:sp>
          <p:nvSpPr>
            <p:cNvPr id="41" name="Rectangle 40">
              <a:extLst>
                <a:ext uri="{FF2B5EF4-FFF2-40B4-BE49-F238E27FC236}">
                  <a16:creationId xmlns:a16="http://schemas.microsoft.com/office/drawing/2014/main" id="{B6E27412-7DE7-77A1-1F26-0142CE9B8C58}"/>
                </a:ext>
              </a:extLst>
            </p:cNvPr>
            <p:cNvSpPr/>
            <p:nvPr/>
          </p:nvSpPr>
          <p:spPr>
            <a:xfrm>
              <a:off x="5332517" y="4512868"/>
              <a:ext cx="1755817"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Distance 3</a:t>
              </a:r>
            </a:p>
          </p:txBody>
        </p:sp>
        <p:sp>
          <p:nvSpPr>
            <p:cNvPr id="42" name="Rectangle 41">
              <a:extLst>
                <a:ext uri="{FF2B5EF4-FFF2-40B4-BE49-F238E27FC236}">
                  <a16:creationId xmlns:a16="http://schemas.microsoft.com/office/drawing/2014/main" id="{CB8B87D2-5A4A-EA0D-7AFF-7A136311C69F}"/>
                </a:ext>
              </a:extLst>
            </p:cNvPr>
            <p:cNvSpPr/>
            <p:nvPr/>
          </p:nvSpPr>
          <p:spPr>
            <a:xfrm>
              <a:off x="5332517" y="4895709"/>
              <a:ext cx="1755817"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t>
              </a:r>
            </a:p>
          </p:txBody>
        </p:sp>
        <p:sp>
          <p:nvSpPr>
            <p:cNvPr id="43" name="Rectangle 42">
              <a:extLst>
                <a:ext uri="{FF2B5EF4-FFF2-40B4-BE49-F238E27FC236}">
                  <a16:creationId xmlns:a16="http://schemas.microsoft.com/office/drawing/2014/main" id="{F543698F-3E16-BAAE-821A-55AFE88CB964}"/>
                </a:ext>
              </a:extLst>
            </p:cNvPr>
            <p:cNvSpPr/>
            <p:nvPr/>
          </p:nvSpPr>
          <p:spPr>
            <a:xfrm>
              <a:off x="5332517" y="5278240"/>
              <a:ext cx="1755817"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t>
              </a:r>
            </a:p>
          </p:txBody>
        </p:sp>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5CC845E9-41DD-7C95-9BA5-81321A288FAB}"/>
                    </a:ext>
                  </a:extLst>
                </p:cNvPr>
                <p:cNvSpPr/>
                <p:nvPr/>
              </p:nvSpPr>
              <p:spPr>
                <a:xfrm>
                  <a:off x="5332516" y="5658732"/>
                  <a:ext cx="1755817"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Distance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Ν</m:t>
                      </m:r>
                    </m:oMath>
                  </a14:m>
                  <a:r>
                    <a:rPr lang="en-US" sz="1600" dirty="0">
                      <a:latin typeface="+mj-lt"/>
                    </a:rPr>
                    <a:t> </a:t>
                  </a:r>
                </a:p>
              </p:txBody>
            </p:sp>
          </mc:Choice>
          <mc:Fallback>
            <p:sp>
              <p:nvSpPr>
                <p:cNvPr id="44" name="Rectangle 43">
                  <a:extLst>
                    <a:ext uri="{FF2B5EF4-FFF2-40B4-BE49-F238E27FC236}">
                      <a16:creationId xmlns:a16="http://schemas.microsoft.com/office/drawing/2014/main" id="{5CC845E9-41DD-7C95-9BA5-81321A288FAB}"/>
                    </a:ext>
                  </a:extLst>
                </p:cNvPr>
                <p:cNvSpPr>
                  <a:spLocks noRot="1" noChangeAspect="1" noMove="1" noResize="1" noEditPoints="1" noAdjustHandles="1" noChangeArrowheads="1" noChangeShapeType="1" noTextEdit="1"/>
                </p:cNvSpPr>
                <p:nvPr/>
              </p:nvSpPr>
              <p:spPr>
                <a:xfrm>
                  <a:off x="5332516" y="5658732"/>
                  <a:ext cx="1755817" cy="350874"/>
                </a:xfrm>
                <a:prstGeom prst="rect">
                  <a:avLst/>
                </a:prstGeom>
                <a:blipFill>
                  <a:blip r:embed="rId3"/>
                  <a:stretch>
                    <a:fillRect b="-16667"/>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40737847-4A15-9FD3-DE3F-6BA85F29C5F8}"/>
                </a:ext>
              </a:extLst>
            </p:cNvPr>
            <p:cNvSpPr txBox="1"/>
            <p:nvPr/>
          </p:nvSpPr>
          <p:spPr>
            <a:xfrm>
              <a:off x="5355392" y="3085295"/>
              <a:ext cx="1710063" cy="338554"/>
            </a:xfrm>
            <a:prstGeom prst="rect">
              <a:avLst/>
            </a:prstGeom>
            <a:noFill/>
          </p:spPr>
          <p:txBody>
            <a:bodyPr wrap="square" rtlCol="0" anchor="ctr">
              <a:spAutoFit/>
            </a:bodyPr>
            <a:lstStyle/>
            <a:p>
              <a:pPr algn="ctr"/>
              <a:r>
                <a:rPr lang="en-US" sz="1600" b="1" dirty="0"/>
                <a:t>Distances</a:t>
              </a:r>
            </a:p>
          </p:txBody>
        </p:sp>
        <p:sp>
          <p:nvSpPr>
            <p:cNvPr id="47" name="Right Brace 46">
              <a:extLst>
                <a:ext uri="{FF2B5EF4-FFF2-40B4-BE49-F238E27FC236}">
                  <a16:creationId xmlns:a16="http://schemas.microsoft.com/office/drawing/2014/main" id="{CFE1113B-1005-9A11-33D3-2B65A93FAFA0}"/>
                </a:ext>
              </a:extLst>
            </p:cNvPr>
            <p:cNvSpPr/>
            <p:nvPr/>
          </p:nvSpPr>
          <p:spPr>
            <a:xfrm>
              <a:off x="7273636" y="3085295"/>
              <a:ext cx="457200" cy="2924311"/>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9DA42CB1-3880-894F-CAB3-FE78A4A89228}"/>
                </a:ext>
              </a:extLst>
            </p:cNvPr>
            <p:cNvSpPr txBox="1"/>
            <p:nvPr/>
          </p:nvSpPr>
          <p:spPr>
            <a:xfrm>
              <a:off x="7874576" y="4343591"/>
              <a:ext cx="1111828" cy="338554"/>
            </a:xfrm>
            <a:prstGeom prst="rect">
              <a:avLst/>
            </a:prstGeom>
            <a:noFill/>
          </p:spPr>
          <p:txBody>
            <a:bodyPr wrap="square" rtlCol="0" anchor="ctr">
              <a:spAutoFit/>
            </a:bodyPr>
            <a:lstStyle/>
            <a:p>
              <a:pPr algn="ctr"/>
              <a:r>
                <a:rPr lang="en-US" sz="1600" b="1" dirty="0"/>
                <a:t>Keep top K</a:t>
              </a:r>
              <a:endParaRPr lang="en-US" sz="1600" dirty="0">
                <a:latin typeface="+mj-lt"/>
              </a:endParaRP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A89681FA-DBAE-9359-FF9A-FC4F6139A1E3}"/>
                    </a:ext>
                  </a:extLst>
                </p:cNvPr>
                <p:cNvSpPr txBox="1"/>
                <p:nvPr/>
              </p:nvSpPr>
              <p:spPr>
                <a:xfrm>
                  <a:off x="9342874" y="3575108"/>
                  <a:ext cx="2299377" cy="1815882"/>
                </a:xfrm>
                <a:prstGeom prst="rect">
                  <a:avLst/>
                </a:prstGeom>
                <a:noFill/>
              </p:spPr>
              <p:txBody>
                <a:bodyPr wrap="square" rtlCol="0" anchor="ctr">
                  <a:spAutoFit/>
                </a:bodyPr>
                <a:lstStyle/>
                <a:p>
                  <a:pPr algn="ctr"/>
                  <a:r>
                    <a:rPr lang="en-US" sz="1600" dirty="0">
                      <a:latin typeface="+mj-lt"/>
                    </a:rPr>
                    <a:t>If there are </a:t>
                  </a:r>
                  <a14:m>
                    <m:oMath xmlns:m="http://schemas.openxmlformats.org/officeDocument/2006/math">
                      <m:r>
                        <a:rPr lang="el-GR" sz="1600" b="0" i="1" smtClean="0">
                          <a:latin typeface="+mj-lt"/>
                          <a:ea typeface="Cambria Math" panose="02040503050406030204" pitchFamily="18" charset="0"/>
                        </a:rPr>
                        <m:t>𝛮</m:t>
                      </m:r>
                    </m:oMath>
                  </a14:m>
                  <a:r>
                    <a:rPr lang="en-US" sz="1600" dirty="0">
                      <a:latin typeface="+mj-lt"/>
                    </a:rPr>
                    <a:t> embedding vectors and each has </a:t>
                  </a:r>
                  <a14:m>
                    <m:oMath xmlns:m="http://schemas.openxmlformats.org/officeDocument/2006/math">
                      <m:r>
                        <a:rPr lang="el-GR" sz="1600" i="1">
                          <a:latin typeface="Cambria Math" panose="02040503050406030204" pitchFamily="18" charset="0"/>
                          <a:ea typeface="Cambria Math" panose="02040503050406030204" pitchFamily="18" charset="0"/>
                        </a:rPr>
                        <m:t>𝛮</m:t>
                      </m:r>
                      <m:r>
                        <a:rPr lang="el-GR" sz="1600" i="1">
                          <a:latin typeface="Cambria Math" panose="02040503050406030204" pitchFamily="18" charset="0"/>
                          <a:ea typeface="Cambria Math" panose="02040503050406030204" pitchFamily="18" charset="0"/>
                        </a:rPr>
                        <m:t> </m:t>
                      </m:r>
                    </m:oMath>
                  </a14:m>
                  <a:r>
                    <a:rPr lang="en-US" sz="1600" dirty="0">
                      <a:latin typeface="+mj-lt"/>
                    </a:rPr>
                    <a:t>dimensions, the computational complexity is in the order of </a:t>
                  </a:r>
                  <a14:m>
                    <m:oMath xmlns:m="http://schemas.openxmlformats.org/officeDocument/2006/math">
                      <m:r>
                        <a:rPr lang="en-US" sz="1600" i="1">
                          <a:latin typeface="Cambria Math" panose="02040503050406030204" pitchFamily="18" charset="0"/>
                        </a:rPr>
                        <m:t>𝑂</m:t>
                      </m:r>
                      <m:d>
                        <m:dPr>
                          <m:ctrlPr>
                            <a:rPr lang="en-US" sz="1600" i="1">
                              <a:latin typeface="Cambria Math" panose="02040503050406030204" pitchFamily="18" charset="0"/>
                            </a:rPr>
                          </m:ctrlPr>
                        </m:dPr>
                        <m:e>
                          <m:r>
                            <a:rPr lang="en-US" sz="1600" i="1">
                              <a:latin typeface="Cambria Math" panose="02040503050406030204" pitchFamily="18" charset="0"/>
                            </a:rPr>
                            <m:t>𝑁</m:t>
                          </m:r>
                          <m:r>
                            <a:rPr lang="en-US" sz="1600" i="1">
                              <a:latin typeface="Cambria Math" panose="02040503050406030204" pitchFamily="18" charset="0"/>
                            </a:rPr>
                            <m:t>∗</m:t>
                          </m:r>
                          <m:r>
                            <a:rPr lang="en-US" sz="1600" i="1">
                              <a:latin typeface="Cambria Math" panose="02040503050406030204" pitchFamily="18" charset="0"/>
                            </a:rPr>
                            <m:t>𝐷</m:t>
                          </m:r>
                        </m:e>
                      </m:d>
                      <m:r>
                        <a:rPr lang="en-US" sz="1600" i="1">
                          <a:latin typeface="Cambria Math" panose="02040503050406030204" pitchFamily="18" charset="0"/>
                        </a:rPr>
                        <m:t> </m:t>
                      </m:r>
                    </m:oMath>
                  </a14:m>
                  <a:r>
                    <a:rPr lang="en-US" sz="1600" dirty="0">
                      <a:latin typeface="+mj-lt"/>
                    </a:rPr>
                    <a:t>which is </a:t>
                  </a:r>
                  <a:r>
                    <a:rPr lang="en-US" sz="1600" b="1" dirty="0"/>
                    <a:t>too slow!</a:t>
                  </a:r>
                </a:p>
              </p:txBody>
            </p:sp>
          </mc:Choice>
          <mc:Fallback>
            <p:sp>
              <p:nvSpPr>
                <p:cNvPr id="49" name="TextBox 48">
                  <a:extLst>
                    <a:ext uri="{FF2B5EF4-FFF2-40B4-BE49-F238E27FC236}">
                      <a16:creationId xmlns:a16="http://schemas.microsoft.com/office/drawing/2014/main" id="{A89681FA-DBAE-9359-FF9A-FC4F6139A1E3}"/>
                    </a:ext>
                  </a:extLst>
                </p:cNvPr>
                <p:cNvSpPr txBox="1">
                  <a:spLocks noRot="1" noChangeAspect="1" noMove="1" noResize="1" noEditPoints="1" noAdjustHandles="1" noChangeArrowheads="1" noChangeShapeType="1" noTextEdit="1"/>
                </p:cNvSpPr>
                <p:nvPr/>
              </p:nvSpPr>
              <p:spPr>
                <a:xfrm>
                  <a:off x="9342874" y="3575108"/>
                  <a:ext cx="2299377" cy="1815882"/>
                </a:xfrm>
                <a:prstGeom prst="rect">
                  <a:avLst/>
                </a:prstGeom>
                <a:blipFill>
                  <a:blip r:embed="rId4"/>
                  <a:stretch>
                    <a:fillRect l="-1648" r="-3297"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650995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Similarity Search: Let’s trade Precision for Speed</a:t>
            </a:r>
          </a:p>
        </p:txBody>
      </p:sp>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p:txBody>
          <a:bodyPr>
            <a:normAutofit/>
          </a:bodyPr>
          <a:lstStyle/>
          <a:p>
            <a:pPr marL="0" indent="0">
              <a:buNone/>
            </a:pPr>
            <a:r>
              <a:rPr lang="en-US" sz="2000" dirty="0">
                <a:latin typeface="+mj-lt"/>
              </a:rPr>
              <a:t>The naïve approach we used before, always produces accurate results, </a:t>
            </a:r>
            <a:br>
              <a:rPr lang="en-US" sz="2000" dirty="0">
                <a:latin typeface="+mj-lt"/>
              </a:rPr>
            </a:br>
            <a:r>
              <a:rPr lang="en-US" sz="2000" dirty="0">
                <a:latin typeface="+mj-lt"/>
              </a:rPr>
              <a:t>since it compares the query with all the stored vectors, but what if we </a:t>
            </a:r>
            <a:br>
              <a:rPr lang="en-US" sz="2000" dirty="0">
                <a:latin typeface="+mj-lt"/>
              </a:rPr>
            </a:br>
            <a:r>
              <a:rPr lang="en-US" sz="2000" dirty="0">
                <a:latin typeface="+mj-lt"/>
              </a:rPr>
              <a:t>reduced the number of comparison, but still obtain accurate results </a:t>
            </a:r>
            <a:br>
              <a:rPr lang="en-US" sz="2000" dirty="0">
                <a:latin typeface="+mj-lt"/>
              </a:rPr>
            </a:br>
            <a:r>
              <a:rPr lang="en-US" sz="2000" dirty="0">
                <a:latin typeface="+mj-lt"/>
              </a:rPr>
              <a:t>with high probability?</a:t>
            </a:r>
          </a:p>
          <a:p>
            <a:pPr marL="0" indent="0">
              <a:buNone/>
            </a:pPr>
            <a:endParaRPr lang="en-US" sz="2000" dirty="0">
              <a:latin typeface="+mj-lt"/>
            </a:endParaRPr>
          </a:p>
          <a:p>
            <a:pPr marL="0" indent="0">
              <a:buNone/>
            </a:pPr>
            <a:r>
              <a:rPr lang="en-US" sz="2000" dirty="0">
                <a:latin typeface="+mj-lt"/>
              </a:rPr>
              <a:t>The metric we usually care about in Similarity Search is recall.</a:t>
            </a:r>
          </a:p>
          <a:p>
            <a:pPr marL="0" indent="0">
              <a:buNone/>
            </a:pPr>
            <a:endParaRPr lang="en-US" sz="2000" dirty="0">
              <a:latin typeface="+mj-lt"/>
            </a:endParaRPr>
          </a:p>
          <a:p>
            <a:pPr marL="0" indent="0">
              <a:buNone/>
            </a:pPr>
            <a:r>
              <a:rPr lang="en-US" sz="2000" dirty="0">
                <a:latin typeface="+mj-lt"/>
              </a:rPr>
              <a:t>In this section, we will explore an algorithm for Approximate Nearest </a:t>
            </a:r>
            <a:br>
              <a:rPr lang="en-US" sz="2000" dirty="0">
                <a:latin typeface="+mj-lt"/>
              </a:rPr>
            </a:br>
            <a:r>
              <a:rPr lang="en-US" sz="2000" dirty="0">
                <a:latin typeface="+mj-lt"/>
              </a:rPr>
              <a:t>Neighbors, called </a:t>
            </a:r>
            <a:r>
              <a:rPr lang="en-US" sz="2000" b="1" dirty="0"/>
              <a:t>Hierarchical Navigable Small Worlds (HNSW)</a:t>
            </a:r>
            <a:r>
              <a:rPr lang="en-US" sz="2000" dirty="0">
                <a:latin typeface="+mj-lt"/>
              </a:rPr>
              <a:t>.</a:t>
            </a:r>
          </a:p>
        </p:txBody>
      </p:sp>
      <p:pic>
        <p:nvPicPr>
          <p:cNvPr id="5122" name="Picture 2">
            <a:extLst>
              <a:ext uri="{FF2B5EF4-FFF2-40B4-BE49-F238E27FC236}">
                <a16:creationId xmlns:a16="http://schemas.microsoft.com/office/drawing/2014/main" id="{4FF25E64-D0E0-EA31-56E6-5054AA17A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1379" y="1302183"/>
            <a:ext cx="2682257" cy="487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911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HNSW in the real world</a:t>
            </a:r>
          </a:p>
        </p:txBody>
      </p:sp>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p:txBody>
          <a:bodyPr>
            <a:normAutofit/>
          </a:bodyPr>
          <a:lstStyle/>
          <a:p>
            <a:pPr marL="0" indent="0">
              <a:buNone/>
            </a:pPr>
            <a:r>
              <a:rPr lang="en-US" sz="2000" dirty="0">
                <a:latin typeface="+mj-lt"/>
              </a:rPr>
              <a:t>It is the same algorithm that powers </a:t>
            </a:r>
            <a:r>
              <a:rPr lang="en-US" sz="2000" b="1" dirty="0" err="1"/>
              <a:t>Qdrant</a:t>
            </a:r>
            <a:r>
              <a:rPr lang="en-US" sz="2000" dirty="0">
                <a:latin typeface="+mj-lt"/>
              </a:rPr>
              <a:t>, the open-source Vector DB used by </a:t>
            </a:r>
            <a:r>
              <a:rPr lang="en-US" sz="2000" b="1" dirty="0"/>
              <a:t>Twitter’s </a:t>
            </a:r>
            <a:r>
              <a:rPr lang="en-US" sz="2000" dirty="0">
                <a:latin typeface="+mj-lt"/>
              </a:rPr>
              <a:t>(X) </a:t>
            </a:r>
            <a:r>
              <a:rPr lang="en-US" sz="2000" b="1" dirty="0"/>
              <a:t>Grok</a:t>
            </a:r>
            <a:r>
              <a:rPr lang="en-US" sz="2000" dirty="0">
                <a:latin typeface="+mj-lt"/>
              </a:rPr>
              <a:t> LLM, which can access tweets in real time.</a:t>
            </a:r>
          </a:p>
        </p:txBody>
      </p:sp>
      <p:pic>
        <p:nvPicPr>
          <p:cNvPr id="4" name="Picture 3">
            <a:extLst>
              <a:ext uri="{FF2B5EF4-FFF2-40B4-BE49-F238E27FC236}">
                <a16:creationId xmlns:a16="http://schemas.microsoft.com/office/drawing/2014/main" id="{43F1E0CE-33C7-058F-748F-A62357066B4F}"/>
              </a:ext>
            </a:extLst>
          </p:cNvPr>
          <p:cNvPicPr>
            <a:picLocks noChangeAspect="1"/>
          </p:cNvPicPr>
          <p:nvPr/>
        </p:nvPicPr>
        <p:blipFill>
          <a:blip r:embed="rId2"/>
          <a:stretch>
            <a:fillRect/>
          </a:stretch>
        </p:blipFill>
        <p:spPr>
          <a:xfrm>
            <a:off x="1201882" y="2533743"/>
            <a:ext cx="9788236" cy="4063041"/>
          </a:xfrm>
          <a:prstGeom prst="rect">
            <a:avLst/>
          </a:prstGeom>
        </p:spPr>
      </p:pic>
    </p:spTree>
    <p:extLst>
      <p:ext uri="{BB962C8B-B14F-4D97-AF65-F5344CB8AC3E}">
        <p14:creationId xmlns:p14="http://schemas.microsoft.com/office/powerpoint/2010/main" val="93547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HNSW: Idea #1</a:t>
            </a:r>
          </a:p>
        </p:txBody>
      </p:sp>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p:txBody>
          <a:bodyPr>
            <a:normAutofit/>
          </a:bodyPr>
          <a:lstStyle/>
          <a:p>
            <a:pPr marL="0" indent="0">
              <a:buNone/>
            </a:pPr>
            <a:r>
              <a:rPr lang="en-US" sz="2000" dirty="0">
                <a:latin typeface="+mj-lt"/>
              </a:rPr>
              <a:t>HNSW is an evolution of the </a:t>
            </a:r>
            <a:r>
              <a:rPr lang="en-US" sz="2000" b="1" dirty="0"/>
              <a:t>Navigable Small Worlds </a:t>
            </a:r>
            <a:r>
              <a:rPr lang="en-US" sz="2000" dirty="0">
                <a:latin typeface="+mj-lt"/>
              </a:rPr>
              <a:t>algorithm for Approximate Nearest Neighbors, which is based on the concept of </a:t>
            </a:r>
            <a:r>
              <a:rPr lang="en-US" sz="2000" b="1" dirty="0"/>
              <a:t>Six Degrees of Separation</a:t>
            </a:r>
            <a:r>
              <a:rPr lang="en-US" sz="2000" dirty="0">
                <a:latin typeface="+mj-lt"/>
              </a:rPr>
              <a:t>.</a:t>
            </a:r>
          </a:p>
          <a:p>
            <a:pPr marL="0" indent="0">
              <a:buNone/>
            </a:pPr>
            <a:r>
              <a:rPr lang="en-US" sz="2000" dirty="0">
                <a:latin typeface="+mj-lt"/>
              </a:rPr>
              <a:t>Milgram’s experiment aimed to test the social connections among people in the United States. The participants, who were initially located in Nebraska and Kansas, were given a letter to be delivered to a specific person in Boston. However, they were not allowed to send the letter directly to the recipient. Instead, they were instructed to send it to someone they knew on a first-name basis, who they believed might have a better chance of knowing the target person.</a:t>
            </a:r>
          </a:p>
          <a:p>
            <a:pPr marL="0" indent="0">
              <a:buNone/>
            </a:pPr>
            <a:r>
              <a:rPr lang="en-US" sz="2000" dirty="0">
                <a:latin typeface="+mj-lt"/>
              </a:rPr>
              <a:t>At the end of Milgram’s small-world experiment, Milgram found that most of the letters reached the final recipient in five or six steps, creating the concept that people all over the world are connected by six degrees of separation.</a:t>
            </a:r>
          </a:p>
          <a:p>
            <a:pPr marL="0" indent="0">
              <a:buNone/>
            </a:pPr>
            <a:r>
              <a:rPr lang="en-US" sz="2000" dirty="0">
                <a:latin typeface="+mj-lt"/>
              </a:rPr>
              <a:t>Facebook found in 2016 that its 1.59 billion active users were connected on average by 3.5 degrees of separation: </a:t>
            </a:r>
            <a:r>
              <a:rPr lang="en-US" sz="2000" dirty="0">
                <a:latin typeface="+mj-lt"/>
                <a:hlinkClick r:id="rId2"/>
              </a:rPr>
              <a:t>Link</a:t>
            </a:r>
            <a:endParaRPr lang="en-US" sz="2000" dirty="0">
              <a:latin typeface="+mj-lt"/>
            </a:endParaRPr>
          </a:p>
          <a:p>
            <a:pPr marL="0" indent="0">
              <a:buNone/>
            </a:pPr>
            <a:r>
              <a:rPr lang="en-US" sz="2000" dirty="0">
                <a:latin typeface="+mj-lt"/>
              </a:rPr>
              <a:t>This means that you and Mark Zuckerberg are only 3.5 connections apart!</a:t>
            </a:r>
          </a:p>
        </p:txBody>
      </p:sp>
    </p:spTree>
    <p:extLst>
      <p:ext uri="{BB962C8B-B14F-4D97-AF65-F5344CB8AC3E}">
        <p14:creationId xmlns:p14="http://schemas.microsoft.com/office/powerpoint/2010/main" val="2511483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Navigable Small Worlds</a:t>
            </a:r>
          </a:p>
        </p:txBody>
      </p:sp>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a:xfrm>
            <a:off x="838200" y="1825625"/>
            <a:ext cx="10515600" cy="944803"/>
          </a:xfrm>
        </p:spPr>
        <p:txBody>
          <a:bodyPr>
            <a:normAutofit/>
          </a:bodyPr>
          <a:lstStyle/>
          <a:p>
            <a:pPr marL="0" indent="0">
              <a:buNone/>
            </a:pPr>
            <a:r>
              <a:rPr lang="en-US" sz="2000" dirty="0">
                <a:latin typeface="+mj-lt"/>
              </a:rPr>
              <a:t>The NSW algorithm builds a graph that — just like Facebook friends — connects close vectors with each other but keeping the total number of connections small. For example, every vector may be connected to up to 6 other vectors (to mimic Six Degrees of Separation).</a:t>
            </a:r>
          </a:p>
        </p:txBody>
      </p:sp>
      <p:graphicFrame>
        <p:nvGraphicFramePr>
          <p:cNvPr id="4" name="Table 4">
            <a:extLst>
              <a:ext uri="{FF2B5EF4-FFF2-40B4-BE49-F238E27FC236}">
                <a16:creationId xmlns:a16="http://schemas.microsoft.com/office/drawing/2014/main" id="{23D5C1A6-D5B7-2942-E486-95B7402C5C3E}"/>
              </a:ext>
            </a:extLst>
          </p:cNvPr>
          <p:cNvGraphicFramePr>
            <a:graphicFrameLocks noGrp="1"/>
          </p:cNvGraphicFramePr>
          <p:nvPr>
            <p:extLst>
              <p:ext uri="{D42A27DB-BD31-4B8C-83A1-F6EECF244321}">
                <p14:modId xmlns:p14="http://schemas.microsoft.com/office/powerpoint/2010/main" val="2500241426"/>
              </p:ext>
            </p:extLst>
          </p:nvPr>
        </p:nvGraphicFramePr>
        <p:xfrm>
          <a:off x="838199" y="2770428"/>
          <a:ext cx="3318165" cy="3840480"/>
        </p:xfrm>
        <a:graphic>
          <a:graphicData uri="http://schemas.openxmlformats.org/drawingml/2006/table">
            <a:tbl>
              <a:tblPr firstRow="1" bandRow="1">
                <a:tableStyleId>{073A0DAA-6AF3-43AB-8588-CEC1D06C72B9}</a:tableStyleId>
              </a:tblPr>
              <a:tblGrid>
                <a:gridCol w="829541">
                  <a:extLst>
                    <a:ext uri="{9D8B030D-6E8A-4147-A177-3AD203B41FA5}">
                      <a16:colId xmlns:a16="http://schemas.microsoft.com/office/drawing/2014/main" val="2581916780"/>
                    </a:ext>
                  </a:extLst>
                </a:gridCol>
                <a:gridCol w="2488624">
                  <a:extLst>
                    <a:ext uri="{9D8B030D-6E8A-4147-A177-3AD203B41FA5}">
                      <a16:colId xmlns:a16="http://schemas.microsoft.com/office/drawing/2014/main" val="693665282"/>
                    </a:ext>
                  </a:extLst>
                </a:gridCol>
              </a:tblGrid>
              <a:tr h="248024">
                <a:tc>
                  <a:txBody>
                    <a:bodyPr/>
                    <a:lstStyle/>
                    <a:p>
                      <a:r>
                        <a:rPr lang="en-US" sz="1200" dirty="0"/>
                        <a:t>Node</a:t>
                      </a:r>
                    </a:p>
                  </a:txBody>
                  <a:tcPr anchor="ctr"/>
                </a:tc>
                <a:tc>
                  <a:txBody>
                    <a:bodyPr/>
                    <a:lstStyle/>
                    <a:p>
                      <a:r>
                        <a:rPr lang="en-US" sz="1200" dirty="0"/>
                        <a:t>Text</a:t>
                      </a:r>
                    </a:p>
                  </a:txBody>
                  <a:tcPr anchor="ctr"/>
                </a:tc>
                <a:extLst>
                  <a:ext uri="{0D108BD9-81ED-4DB2-BD59-A6C34878D82A}">
                    <a16:rowId xmlns:a16="http://schemas.microsoft.com/office/drawing/2014/main" val="1443107208"/>
                  </a:ext>
                </a:extLst>
              </a:tr>
              <a:tr h="248024">
                <a:tc>
                  <a:txBody>
                    <a:bodyPr/>
                    <a:lstStyle/>
                    <a:p>
                      <a:r>
                        <a:rPr lang="en-US" sz="1200" b="0" dirty="0">
                          <a:latin typeface="+mj-lt"/>
                        </a:rPr>
                        <a:t>01</a:t>
                      </a:r>
                    </a:p>
                  </a:txBody>
                  <a:tcPr/>
                </a:tc>
                <a:tc>
                  <a:txBody>
                    <a:bodyPr/>
                    <a:lstStyle/>
                    <a:p>
                      <a:r>
                        <a:rPr lang="en-US" sz="1200" b="0" dirty="0">
                          <a:latin typeface="+mj-lt"/>
                        </a:rPr>
                        <a:t>[...] The Transformer is a model [...]</a:t>
                      </a:r>
                    </a:p>
                  </a:txBody>
                  <a:tcPr/>
                </a:tc>
                <a:extLst>
                  <a:ext uri="{0D108BD9-81ED-4DB2-BD59-A6C34878D82A}">
                    <a16:rowId xmlns:a16="http://schemas.microsoft.com/office/drawing/2014/main" val="1810506062"/>
                  </a:ext>
                </a:extLst>
              </a:tr>
              <a:tr h="248024">
                <a:tc>
                  <a:txBody>
                    <a:bodyPr/>
                    <a:lstStyle/>
                    <a:p>
                      <a:r>
                        <a:rPr lang="en-US" sz="1200" b="0" dirty="0">
                          <a:latin typeface="+mj-lt"/>
                        </a:rPr>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Diagnose cancer with AI [...]</a:t>
                      </a:r>
                    </a:p>
                  </a:txBody>
                  <a:tcPr/>
                </a:tc>
                <a:extLst>
                  <a:ext uri="{0D108BD9-81ED-4DB2-BD59-A6C34878D82A}">
                    <a16:rowId xmlns:a16="http://schemas.microsoft.com/office/drawing/2014/main" val="231673398"/>
                  </a:ext>
                </a:extLst>
              </a:tr>
              <a:tr h="248024">
                <a:tc>
                  <a:txBody>
                    <a:bodyPr/>
                    <a:lstStyle/>
                    <a:p>
                      <a:r>
                        <a:rPr lang="en-US" sz="1200" b="0" dirty="0">
                          <a:latin typeface="+mj-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A transformer-based model [...]</a:t>
                      </a:r>
                    </a:p>
                  </a:txBody>
                  <a:tcPr/>
                </a:tc>
                <a:extLst>
                  <a:ext uri="{0D108BD9-81ED-4DB2-BD59-A6C34878D82A}">
                    <a16:rowId xmlns:a16="http://schemas.microsoft.com/office/drawing/2014/main" val="112844516"/>
                  </a:ext>
                </a:extLst>
              </a:tr>
              <a:tr h="248024">
                <a:tc>
                  <a:txBody>
                    <a:bodyPr/>
                    <a:lstStyle/>
                    <a:p>
                      <a:r>
                        <a:rPr lang="en-US" sz="1200" b="0" dirty="0">
                          <a:latin typeface="+mj-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The Transformer has 6 layers [...]</a:t>
                      </a:r>
                    </a:p>
                  </a:txBody>
                  <a:tcPr/>
                </a:tc>
                <a:extLst>
                  <a:ext uri="{0D108BD9-81ED-4DB2-BD59-A6C34878D82A}">
                    <a16:rowId xmlns:a16="http://schemas.microsoft.com/office/drawing/2014/main" val="2591025779"/>
                  </a:ext>
                </a:extLst>
              </a:tr>
              <a:tr h="248024">
                <a:tc>
                  <a:txBody>
                    <a:bodyPr/>
                    <a:lstStyle/>
                    <a:p>
                      <a:r>
                        <a:rPr lang="en-US" sz="1200" b="0" dirty="0">
                          <a:latin typeface="+mj-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An MRI machine that costs $1 [...]</a:t>
                      </a:r>
                    </a:p>
                  </a:txBody>
                  <a:tcPr/>
                </a:tc>
                <a:extLst>
                  <a:ext uri="{0D108BD9-81ED-4DB2-BD59-A6C34878D82A}">
                    <a16:rowId xmlns:a16="http://schemas.microsoft.com/office/drawing/2014/main" val="3128173469"/>
                  </a:ext>
                </a:extLst>
              </a:tr>
              <a:tr h="248024">
                <a:tc>
                  <a:txBody>
                    <a:bodyPr/>
                    <a:lstStyle/>
                    <a:p>
                      <a:r>
                        <a:rPr lang="en-US" sz="1200" b="0" dirty="0">
                          <a:latin typeface="+mj-lt"/>
                        </a:rPr>
                        <a:t>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The dot-product is a [...]</a:t>
                      </a:r>
                    </a:p>
                  </a:txBody>
                  <a:tcPr/>
                </a:tc>
                <a:extLst>
                  <a:ext uri="{0D108BD9-81ED-4DB2-BD59-A6C34878D82A}">
                    <a16:rowId xmlns:a16="http://schemas.microsoft.com/office/drawing/2014/main" val="395437942"/>
                  </a:ext>
                </a:extLst>
              </a:tr>
              <a:tr h="248024">
                <a:tc>
                  <a:txBody>
                    <a:bodyPr/>
                    <a:lstStyle/>
                    <a:p>
                      <a:r>
                        <a:rPr lang="en-US" sz="1200" b="0" dirty="0">
                          <a:latin typeface="+mj-lt"/>
                        </a:rPr>
                        <a:t>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Big-Pharma is not so big [...]</a:t>
                      </a:r>
                    </a:p>
                  </a:txBody>
                  <a:tcPr/>
                </a:tc>
                <a:extLst>
                  <a:ext uri="{0D108BD9-81ED-4DB2-BD59-A6C34878D82A}">
                    <a16:rowId xmlns:a16="http://schemas.microsoft.com/office/drawing/2014/main" val="2285753997"/>
                  </a:ext>
                </a:extLst>
              </a:tr>
              <a:tr h="248024">
                <a:tc>
                  <a:txBody>
                    <a:bodyPr/>
                    <a:lstStyle/>
                    <a:p>
                      <a:r>
                        <a:rPr lang="en-US" sz="1200" b="0" dirty="0">
                          <a:latin typeface="+mj-lt"/>
                        </a:rPr>
                        <a:t>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Cross-Attention is a great [...]</a:t>
                      </a:r>
                    </a:p>
                  </a:txBody>
                  <a:tcPr/>
                </a:tc>
                <a:extLst>
                  <a:ext uri="{0D108BD9-81ED-4DB2-BD59-A6C34878D82A}">
                    <a16:rowId xmlns:a16="http://schemas.microsoft.com/office/drawing/2014/main" val="3136165804"/>
                  </a:ext>
                </a:extLst>
              </a:tr>
              <a:tr h="248024">
                <a:tc>
                  <a:txBody>
                    <a:bodyPr/>
                    <a:lstStyle/>
                    <a:p>
                      <a:r>
                        <a:rPr lang="en-US" sz="1200" b="0" dirty="0">
                          <a:latin typeface="+mj-lt"/>
                        </a:rPr>
                        <a:t>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To solve an ODE [...]</a:t>
                      </a:r>
                    </a:p>
                  </a:txBody>
                  <a:tcPr/>
                </a:tc>
                <a:extLst>
                  <a:ext uri="{0D108BD9-81ED-4DB2-BD59-A6C34878D82A}">
                    <a16:rowId xmlns:a16="http://schemas.microsoft.com/office/drawing/2014/main" val="2249508566"/>
                  </a:ext>
                </a:extLst>
              </a:tr>
              <a:tr h="248024">
                <a:tc>
                  <a:txBody>
                    <a:bodyPr/>
                    <a:lstStyle/>
                    <a:p>
                      <a:r>
                        <a:rPr lang="en-US" sz="1200" b="0" dirty="0">
                          <a:latin typeface="+mj-lt"/>
                        </a:rPr>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We are aging too fast [...]</a:t>
                      </a:r>
                    </a:p>
                  </a:txBody>
                  <a:tcPr/>
                </a:tc>
                <a:extLst>
                  <a:ext uri="{0D108BD9-81ED-4DB2-BD59-A6C34878D82A}">
                    <a16:rowId xmlns:a16="http://schemas.microsoft.com/office/drawing/2014/main" val="3410949213"/>
                  </a:ext>
                </a:extLst>
              </a:tr>
              <a:tr h="248024">
                <a:tc>
                  <a:txBody>
                    <a:bodyPr/>
                    <a:lstStyle/>
                    <a:p>
                      <a:r>
                        <a:rPr lang="en-US" sz="1200" b="0" dirty="0">
                          <a:latin typeface="+mj-lt"/>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Open-source models like [...]</a:t>
                      </a:r>
                    </a:p>
                  </a:txBody>
                  <a:tcPr/>
                </a:tc>
                <a:extLst>
                  <a:ext uri="{0D108BD9-81ED-4DB2-BD59-A6C34878D82A}">
                    <a16:rowId xmlns:a16="http://schemas.microsoft.com/office/drawing/2014/main" val="3382816165"/>
                  </a:ext>
                </a:extLst>
              </a:tr>
              <a:tr h="248024">
                <a:tc>
                  <a:txBody>
                    <a:bodyPr/>
                    <a:lstStyle/>
                    <a:p>
                      <a:r>
                        <a:rPr lang="en-US" sz="1200" b="0" dirty="0">
                          <a:latin typeface="+mj-lt"/>
                        </a:rPr>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a:t>
                      </a:r>
                      <a:r>
                        <a:rPr lang="en-US" sz="1200" b="0" kern="1200" dirty="0" err="1">
                          <a:solidFill>
                            <a:schemeClr val="dk1"/>
                          </a:solidFill>
                          <a:latin typeface="+mj-lt"/>
                          <a:ea typeface="+mn-ea"/>
                          <a:cs typeface="+mn-cs"/>
                        </a:rPr>
                        <a:t>MathBERT</a:t>
                      </a:r>
                      <a:r>
                        <a:rPr lang="en-US" sz="1200" b="0" kern="1200" dirty="0">
                          <a:solidFill>
                            <a:schemeClr val="dk1"/>
                          </a:solidFill>
                          <a:latin typeface="+mj-lt"/>
                          <a:ea typeface="+mn-ea"/>
                          <a:cs typeface="+mn-cs"/>
                        </a:rPr>
                        <a:t>: A new model [...]</a:t>
                      </a:r>
                    </a:p>
                  </a:txBody>
                  <a:tcPr/>
                </a:tc>
                <a:extLst>
                  <a:ext uri="{0D108BD9-81ED-4DB2-BD59-A6C34878D82A}">
                    <a16:rowId xmlns:a16="http://schemas.microsoft.com/office/drawing/2014/main" val="182447254"/>
                  </a:ext>
                </a:extLst>
              </a:tr>
              <a:tr h="248024">
                <a:tc>
                  <a:txBody>
                    <a:bodyPr/>
                    <a:lstStyle/>
                    <a:p>
                      <a:r>
                        <a:rPr lang="en-US" sz="1200" b="0" dirty="0">
                          <a:latin typeface="+mj-lt"/>
                        </a:rPr>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AI to control aging [...]</a:t>
                      </a:r>
                    </a:p>
                  </a:txBody>
                  <a:tcPr/>
                </a:tc>
                <a:extLst>
                  <a:ext uri="{0D108BD9-81ED-4DB2-BD59-A6C34878D82A}">
                    <a16:rowId xmlns:a16="http://schemas.microsoft.com/office/drawing/2014/main" val="3228961926"/>
                  </a:ext>
                </a:extLst>
              </a:tr>
            </a:tbl>
          </a:graphicData>
        </a:graphic>
      </p:graphicFrame>
      <p:grpSp>
        <p:nvGrpSpPr>
          <p:cNvPr id="7" name="Group 6">
            <a:extLst>
              <a:ext uri="{FF2B5EF4-FFF2-40B4-BE49-F238E27FC236}">
                <a16:creationId xmlns:a16="http://schemas.microsoft.com/office/drawing/2014/main" id="{004C71D8-0B69-69F7-98AC-9F3D880665E0}"/>
              </a:ext>
            </a:extLst>
          </p:cNvPr>
          <p:cNvGrpSpPr/>
          <p:nvPr/>
        </p:nvGrpSpPr>
        <p:grpSpPr>
          <a:xfrm>
            <a:off x="4387800" y="4156680"/>
            <a:ext cx="432000" cy="432000"/>
            <a:chOff x="6096000" y="3429000"/>
            <a:chExt cx="432000" cy="432000"/>
          </a:xfrm>
        </p:grpSpPr>
        <p:sp>
          <p:nvSpPr>
            <p:cNvPr id="5" name="Oval 4">
              <a:extLst>
                <a:ext uri="{FF2B5EF4-FFF2-40B4-BE49-F238E27FC236}">
                  <a16:creationId xmlns:a16="http://schemas.microsoft.com/office/drawing/2014/main" id="{4745C4F2-FE19-8DD0-06C1-6B0B627A9481}"/>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 name="TextBox 5">
              <a:extLst>
                <a:ext uri="{FF2B5EF4-FFF2-40B4-BE49-F238E27FC236}">
                  <a16:creationId xmlns:a16="http://schemas.microsoft.com/office/drawing/2014/main" id="{A8830E7E-6780-A2B1-7F26-7DBF6D60E4F9}"/>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01</a:t>
              </a:r>
            </a:p>
          </p:txBody>
        </p:sp>
      </p:grpSp>
      <p:grpSp>
        <p:nvGrpSpPr>
          <p:cNvPr id="8" name="Group 7">
            <a:extLst>
              <a:ext uri="{FF2B5EF4-FFF2-40B4-BE49-F238E27FC236}">
                <a16:creationId xmlns:a16="http://schemas.microsoft.com/office/drawing/2014/main" id="{F0053F3F-D7CC-E3F7-EE0E-0D0F6ED70F8D}"/>
              </a:ext>
            </a:extLst>
          </p:cNvPr>
          <p:cNvGrpSpPr/>
          <p:nvPr/>
        </p:nvGrpSpPr>
        <p:grpSpPr>
          <a:xfrm>
            <a:off x="5277954" y="3297774"/>
            <a:ext cx="432000" cy="432000"/>
            <a:chOff x="6096000" y="3429000"/>
            <a:chExt cx="432000" cy="432000"/>
          </a:xfrm>
        </p:grpSpPr>
        <p:sp>
          <p:nvSpPr>
            <p:cNvPr id="9" name="Oval 8">
              <a:extLst>
                <a:ext uri="{FF2B5EF4-FFF2-40B4-BE49-F238E27FC236}">
                  <a16:creationId xmlns:a16="http://schemas.microsoft.com/office/drawing/2014/main" id="{A1F9BD96-1FA6-EBCE-6425-6B93E2A12B87}"/>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0" name="TextBox 9">
              <a:extLst>
                <a:ext uri="{FF2B5EF4-FFF2-40B4-BE49-F238E27FC236}">
                  <a16:creationId xmlns:a16="http://schemas.microsoft.com/office/drawing/2014/main" id="{660DFB30-7048-1D1F-72E9-74573A276EEC}"/>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02</a:t>
              </a:r>
            </a:p>
          </p:txBody>
        </p:sp>
      </p:grpSp>
      <p:grpSp>
        <p:nvGrpSpPr>
          <p:cNvPr id="11" name="Group 10">
            <a:extLst>
              <a:ext uri="{FF2B5EF4-FFF2-40B4-BE49-F238E27FC236}">
                <a16:creationId xmlns:a16="http://schemas.microsoft.com/office/drawing/2014/main" id="{D7CA3CD1-4577-3230-8D67-95A79283C4C9}"/>
              </a:ext>
            </a:extLst>
          </p:cNvPr>
          <p:cNvGrpSpPr/>
          <p:nvPr/>
        </p:nvGrpSpPr>
        <p:grpSpPr>
          <a:xfrm>
            <a:off x="4845954" y="5489348"/>
            <a:ext cx="432000" cy="432000"/>
            <a:chOff x="6096000" y="3429000"/>
            <a:chExt cx="432000" cy="432000"/>
          </a:xfrm>
        </p:grpSpPr>
        <p:sp>
          <p:nvSpPr>
            <p:cNvPr id="12" name="Oval 11">
              <a:extLst>
                <a:ext uri="{FF2B5EF4-FFF2-40B4-BE49-F238E27FC236}">
                  <a16:creationId xmlns:a16="http://schemas.microsoft.com/office/drawing/2014/main" id="{64EEBB29-EB86-7BF9-FC40-2C928BDF37E5}"/>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3" name="TextBox 12">
              <a:extLst>
                <a:ext uri="{FF2B5EF4-FFF2-40B4-BE49-F238E27FC236}">
                  <a16:creationId xmlns:a16="http://schemas.microsoft.com/office/drawing/2014/main" id="{BDF7CE41-2530-DDF3-A1F5-01048161A40B}"/>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03</a:t>
              </a:r>
            </a:p>
          </p:txBody>
        </p:sp>
      </p:grpSp>
      <p:grpSp>
        <p:nvGrpSpPr>
          <p:cNvPr id="14" name="Group 13">
            <a:extLst>
              <a:ext uri="{FF2B5EF4-FFF2-40B4-BE49-F238E27FC236}">
                <a16:creationId xmlns:a16="http://schemas.microsoft.com/office/drawing/2014/main" id="{6B609EF0-91A0-3141-BB80-A1DEF92B700B}"/>
              </a:ext>
            </a:extLst>
          </p:cNvPr>
          <p:cNvGrpSpPr/>
          <p:nvPr/>
        </p:nvGrpSpPr>
        <p:grpSpPr>
          <a:xfrm>
            <a:off x="5709954" y="4543775"/>
            <a:ext cx="432000" cy="432000"/>
            <a:chOff x="6096000" y="3429000"/>
            <a:chExt cx="432000" cy="432000"/>
          </a:xfrm>
        </p:grpSpPr>
        <p:sp>
          <p:nvSpPr>
            <p:cNvPr id="15" name="Oval 14">
              <a:extLst>
                <a:ext uri="{FF2B5EF4-FFF2-40B4-BE49-F238E27FC236}">
                  <a16:creationId xmlns:a16="http://schemas.microsoft.com/office/drawing/2014/main" id="{514DFBC1-191C-2BFA-1629-E70396162368}"/>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6" name="TextBox 15">
              <a:extLst>
                <a:ext uri="{FF2B5EF4-FFF2-40B4-BE49-F238E27FC236}">
                  <a16:creationId xmlns:a16="http://schemas.microsoft.com/office/drawing/2014/main" id="{26934F5C-BD97-18A6-6F17-DEE21D0EA3F8}"/>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04</a:t>
              </a:r>
            </a:p>
          </p:txBody>
        </p:sp>
      </p:grpSp>
      <p:grpSp>
        <p:nvGrpSpPr>
          <p:cNvPr id="17" name="Group 16">
            <a:extLst>
              <a:ext uri="{FF2B5EF4-FFF2-40B4-BE49-F238E27FC236}">
                <a16:creationId xmlns:a16="http://schemas.microsoft.com/office/drawing/2014/main" id="{F4F1FF49-9315-1713-EBA4-5B34A3E0A6A1}"/>
              </a:ext>
            </a:extLst>
          </p:cNvPr>
          <p:cNvGrpSpPr/>
          <p:nvPr/>
        </p:nvGrpSpPr>
        <p:grpSpPr>
          <a:xfrm>
            <a:off x="6292500" y="5890014"/>
            <a:ext cx="432000" cy="432000"/>
            <a:chOff x="6096000" y="3429000"/>
            <a:chExt cx="432000" cy="432000"/>
          </a:xfrm>
        </p:grpSpPr>
        <p:sp>
          <p:nvSpPr>
            <p:cNvPr id="18" name="Oval 17">
              <a:extLst>
                <a:ext uri="{FF2B5EF4-FFF2-40B4-BE49-F238E27FC236}">
                  <a16:creationId xmlns:a16="http://schemas.microsoft.com/office/drawing/2014/main" id="{D820A4EB-3C66-153C-2F9D-7EC5E5268D0A}"/>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9" name="TextBox 18">
              <a:extLst>
                <a:ext uri="{FF2B5EF4-FFF2-40B4-BE49-F238E27FC236}">
                  <a16:creationId xmlns:a16="http://schemas.microsoft.com/office/drawing/2014/main" id="{B4761CE0-EA1C-6A51-FE80-B54D3C68E74A}"/>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06</a:t>
              </a:r>
            </a:p>
          </p:txBody>
        </p:sp>
      </p:grpSp>
      <p:grpSp>
        <p:nvGrpSpPr>
          <p:cNvPr id="20" name="Group 19">
            <a:extLst>
              <a:ext uri="{FF2B5EF4-FFF2-40B4-BE49-F238E27FC236}">
                <a16:creationId xmlns:a16="http://schemas.microsoft.com/office/drawing/2014/main" id="{ABBDFD40-7904-F89F-54A3-696CB561AB9C}"/>
              </a:ext>
            </a:extLst>
          </p:cNvPr>
          <p:cNvGrpSpPr/>
          <p:nvPr/>
        </p:nvGrpSpPr>
        <p:grpSpPr>
          <a:xfrm>
            <a:off x="6508500" y="3113108"/>
            <a:ext cx="432000" cy="432000"/>
            <a:chOff x="6096000" y="3429000"/>
            <a:chExt cx="432000" cy="432000"/>
          </a:xfrm>
        </p:grpSpPr>
        <p:sp>
          <p:nvSpPr>
            <p:cNvPr id="21" name="Oval 20">
              <a:extLst>
                <a:ext uri="{FF2B5EF4-FFF2-40B4-BE49-F238E27FC236}">
                  <a16:creationId xmlns:a16="http://schemas.microsoft.com/office/drawing/2014/main" id="{27657357-793F-6ED9-7FD8-81A686F26D81}"/>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2" name="TextBox 21">
              <a:extLst>
                <a:ext uri="{FF2B5EF4-FFF2-40B4-BE49-F238E27FC236}">
                  <a16:creationId xmlns:a16="http://schemas.microsoft.com/office/drawing/2014/main" id="{9A46B1C8-DFD0-BF64-73B1-680537CAA4D8}"/>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05</a:t>
              </a:r>
            </a:p>
          </p:txBody>
        </p:sp>
      </p:grpSp>
      <p:grpSp>
        <p:nvGrpSpPr>
          <p:cNvPr id="23" name="Group 22">
            <a:extLst>
              <a:ext uri="{FF2B5EF4-FFF2-40B4-BE49-F238E27FC236}">
                <a16:creationId xmlns:a16="http://schemas.microsoft.com/office/drawing/2014/main" id="{166392E1-2806-C9EA-0796-3DA6D2FD81FF}"/>
              </a:ext>
            </a:extLst>
          </p:cNvPr>
          <p:cNvGrpSpPr/>
          <p:nvPr/>
        </p:nvGrpSpPr>
        <p:grpSpPr>
          <a:xfrm>
            <a:off x="8086963" y="3059322"/>
            <a:ext cx="432000" cy="432000"/>
            <a:chOff x="6096000" y="3429000"/>
            <a:chExt cx="432000" cy="432000"/>
          </a:xfrm>
        </p:grpSpPr>
        <p:sp>
          <p:nvSpPr>
            <p:cNvPr id="24" name="Oval 23">
              <a:extLst>
                <a:ext uri="{FF2B5EF4-FFF2-40B4-BE49-F238E27FC236}">
                  <a16:creationId xmlns:a16="http://schemas.microsoft.com/office/drawing/2014/main" id="{63CA92E2-F03E-5A4E-B3DB-3B97FED81183}"/>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5" name="TextBox 24">
              <a:extLst>
                <a:ext uri="{FF2B5EF4-FFF2-40B4-BE49-F238E27FC236}">
                  <a16:creationId xmlns:a16="http://schemas.microsoft.com/office/drawing/2014/main" id="{C42E88C3-0489-6323-4260-CA0F1B48B33C}"/>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07</a:t>
              </a:r>
            </a:p>
          </p:txBody>
        </p:sp>
      </p:grpSp>
      <p:grpSp>
        <p:nvGrpSpPr>
          <p:cNvPr id="26" name="Group 25">
            <a:extLst>
              <a:ext uri="{FF2B5EF4-FFF2-40B4-BE49-F238E27FC236}">
                <a16:creationId xmlns:a16="http://schemas.microsoft.com/office/drawing/2014/main" id="{40872096-D910-0F08-1E73-D66BF737E476}"/>
              </a:ext>
            </a:extLst>
          </p:cNvPr>
          <p:cNvGrpSpPr/>
          <p:nvPr/>
        </p:nvGrpSpPr>
        <p:grpSpPr>
          <a:xfrm>
            <a:off x="8010765" y="4125346"/>
            <a:ext cx="432000" cy="432000"/>
            <a:chOff x="6096000" y="3429000"/>
            <a:chExt cx="432000" cy="432000"/>
          </a:xfrm>
        </p:grpSpPr>
        <p:sp>
          <p:nvSpPr>
            <p:cNvPr id="27" name="Oval 26">
              <a:extLst>
                <a:ext uri="{FF2B5EF4-FFF2-40B4-BE49-F238E27FC236}">
                  <a16:creationId xmlns:a16="http://schemas.microsoft.com/office/drawing/2014/main" id="{18BB1315-3B92-4EB2-A24C-134845EB7197}"/>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8" name="TextBox 27">
              <a:extLst>
                <a:ext uri="{FF2B5EF4-FFF2-40B4-BE49-F238E27FC236}">
                  <a16:creationId xmlns:a16="http://schemas.microsoft.com/office/drawing/2014/main" id="{313FE2D4-FA63-04D6-5A7E-FD4DA34E6133}"/>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09</a:t>
              </a:r>
            </a:p>
          </p:txBody>
        </p:sp>
      </p:grpSp>
      <p:grpSp>
        <p:nvGrpSpPr>
          <p:cNvPr id="29" name="Group 28">
            <a:extLst>
              <a:ext uri="{FF2B5EF4-FFF2-40B4-BE49-F238E27FC236}">
                <a16:creationId xmlns:a16="http://schemas.microsoft.com/office/drawing/2014/main" id="{2B6CDA88-4758-ED9C-18F4-4E5766BB5E3D}"/>
              </a:ext>
            </a:extLst>
          </p:cNvPr>
          <p:cNvGrpSpPr/>
          <p:nvPr/>
        </p:nvGrpSpPr>
        <p:grpSpPr>
          <a:xfrm>
            <a:off x="6813571" y="4531378"/>
            <a:ext cx="432000" cy="432000"/>
            <a:chOff x="6096000" y="3429000"/>
            <a:chExt cx="432000" cy="432000"/>
          </a:xfrm>
        </p:grpSpPr>
        <p:sp>
          <p:nvSpPr>
            <p:cNvPr id="30" name="Oval 29">
              <a:extLst>
                <a:ext uri="{FF2B5EF4-FFF2-40B4-BE49-F238E27FC236}">
                  <a16:creationId xmlns:a16="http://schemas.microsoft.com/office/drawing/2014/main" id="{D911E1ED-2803-3B5F-1858-5473E823D257}"/>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1" name="TextBox 30">
              <a:extLst>
                <a:ext uri="{FF2B5EF4-FFF2-40B4-BE49-F238E27FC236}">
                  <a16:creationId xmlns:a16="http://schemas.microsoft.com/office/drawing/2014/main" id="{447BF2CF-1967-AD8D-060A-E7F6E4F89587}"/>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08</a:t>
              </a:r>
            </a:p>
          </p:txBody>
        </p:sp>
      </p:grpSp>
      <p:grpSp>
        <p:nvGrpSpPr>
          <p:cNvPr id="32" name="Group 31">
            <a:extLst>
              <a:ext uri="{FF2B5EF4-FFF2-40B4-BE49-F238E27FC236}">
                <a16:creationId xmlns:a16="http://schemas.microsoft.com/office/drawing/2014/main" id="{40FE030C-7281-7C5E-AB29-0AA4D14BC9F2}"/>
              </a:ext>
            </a:extLst>
          </p:cNvPr>
          <p:cNvGrpSpPr/>
          <p:nvPr/>
        </p:nvGrpSpPr>
        <p:grpSpPr>
          <a:xfrm>
            <a:off x="9665426" y="3110482"/>
            <a:ext cx="432000" cy="432000"/>
            <a:chOff x="6096000" y="3429000"/>
            <a:chExt cx="432000" cy="432000"/>
          </a:xfrm>
        </p:grpSpPr>
        <p:sp>
          <p:nvSpPr>
            <p:cNvPr id="33" name="Oval 32">
              <a:extLst>
                <a:ext uri="{FF2B5EF4-FFF2-40B4-BE49-F238E27FC236}">
                  <a16:creationId xmlns:a16="http://schemas.microsoft.com/office/drawing/2014/main" id="{2F17A819-509A-3662-550E-FCE2DAD8E0F4}"/>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4" name="TextBox 33">
              <a:extLst>
                <a:ext uri="{FF2B5EF4-FFF2-40B4-BE49-F238E27FC236}">
                  <a16:creationId xmlns:a16="http://schemas.microsoft.com/office/drawing/2014/main" id="{2B7661BC-7DAC-1D75-73F2-2A6802062741}"/>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10</a:t>
              </a:r>
            </a:p>
          </p:txBody>
        </p:sp>
      </p:grpSp>
      <p:grpSp>
        <p:nvGrpSpPr>
          <p:cNvPr id="35" name="Group 34">
            <a:extLst>
              <a:ext uri="{FF2B5EF4-FFF2-40B4-BE49-F238E27FC236}">
                <a16:creationId xmlns:a16="http://schemas.microsoft.com/office/drawing/2014/main" id="{6CD162A0-BE43-326F-BACB-6996E094498F}"/>
              </a:ext>
            </a:extLst>
          </p:cNvPr>
          <p:cNvGrpSpPr/>
          <p:nvPr/>
        </p:nvGrpSpPr>
        <p:grpSpPr>
          <a:xfrm>
            <a:off x="10679972" y="3243988"/>
            <a:ext cx="432000" cy="432000"/>
            <a:chOff x="6096000" y="3429000"/>
            <a:chExt cx="432000" cy="432000"/>
          </a:xfrm>
        </p:grpSpPr>
        <p:sp>
          <p:nvSpPr>
            <p:cNvPr id="36" name="Oval 35">
              <a:extLst>
                <a:ext uri="{FF2B5EF4-FFF2-40B4-BE49-F238E27FC236}">
                  <a16:creationId xmlns:a16="http://schemas.microsoft.com/office/drawing/2014/main" id="{86A880F5-5755-3C02-C80D-B0D07430C3BB}"/>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7" name="TextBox 36">
              <a:extLst>
                <a:ext uri="{FF2B5EF4-FFF2-40B4-BE49-F238E27FC236}">
                  <a16:creationId xmlns:a16="http://schemas.microsoft.com/office/drawing/2014/main" id="{7E474A36-4289-7ADD-60B4-28029D8B52C0}"/>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13</a:t>
              </a:r>
            </a:p>
          </p:txBody>
        </p:sp>
      </p:grpSp>
      <p:grpSp>
        <p:nvGrpSpPr>
          <p:cNvPr id="39" name="Group 38">
            <a:extLst>
              <a:ext uri="{FF2B5EF4-FFF2-40B4-BE49-F238E27FC236}">
                <a16:creationId xmlns:a16="http://schemas.microsoft.com/office/drawing/2014/main" id="{2C4A38D6-E2D8-25E3-B67B-EBF77B331FBF}"/>
              </a:ext>
            </a:extLst>
          </p:cNvPr>
          <p:cNvGrpSpPr/>
          <p:nvPr/>
        </p:nvGrpSpPr>
        <p:grpSpPr>
          <a:xfrm>
            <a:off x="11251475" y="4609524"/>
            <a:ext cx="432000" cy="432000"/>
            <a:chOff x="6096000" y="3429000"/>
            <a:chExt cx="432000" cy="432000"/>
          </a:xfrm>
        </p:grpSpPr>
        <p:sp>
          <p:nvSpPr>
            <p:cNvPr id="40" name="Oval 39">
              <a:extLst>
                <a:ext uri="{FF2B5EF4-FFF2-40B4-BE49-F238E27FC236}">
                  <a16:creationId xmlns:a16="http://schemas.microsoft.com/office/drawing/2014/main" id="{98D5343E-E3D6-40F6-098D-78DB14FF4A19}"/>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1" name="TextBox 40">
              <a:extLst>
                <a:ext uri="{FF2B5EF4-FFF2-40B4-BE49-F238E27FC236}">
                  <a16:creationId xmlns:a16="http://schemas.microsoft.com/office/drawing/2014/main" id="{3C1A95FA-DC4F-A94F-00E3-60FF75C88F4A}"/>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15</a:t>
              </a:r>
            </a:p>
          </p:txBody>
        </p:sp>
      </p:grpSp>
      <p:grpSp>
        <p:nvGrpSpPr>
          <p:cNvPr id="42" name="Group 41">
            <a:extLst>
              <a:ext uri="{FF2B5EF4-FFF2-40B4-BE49-F238E27FC236}">
                <a16:creationId xmlns:a16="http://schemas.microsoft.com/office/drawing/2014/main" id="{7B164210-5D6D-FF61-4CF3-4D77A7518593}"/>
              </a:ext>
            </a:extLst>
          </p:cNvPr>
          <p:cNvGrpSpPr/>
          <p:nvPr/>
        </p:nvGrpSpPr>
        <p:grpSpPr>
          <a:xfrm>
            <a:off x="9589228" y="4497906"/>
            <a:ext cx="432000" cy="432000"/>
            <a:chOff x="6096000" y="3429000"/>
            <a:chExt cx="432000" cy="432000"/>
          </a:xfrm>
        </p:grpSpPr>
        <p:sp>
          <p:nvSpPr>
            <p:cNvPr id="43" name="Oval 42">
              <a:extLst>
                <a:ext uri="{FF2B5EF4-FFF2-40B4-BE49-F238E27FC236}">
                  <a16:creationId xmlns:a16="http://schemas.microsoft.com/office/drawing/2014/main" id="{7DA49B7C-5566-98BF-E16F-E0ED3DAE2043}"/>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4" name="TextBox 43">
              <a:extLst>
                <a:ext uri="{FF2B5EF4-FFF2-40B4-BE49-F238E27FC236}">
                  <a16:creationId xmlns:a16="http://schemas.microsoft.com/office/drawing/2014/main" id="{0FA43FA4-341E-8C49-9136-C65C9B481DD1}"/>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11</a:t>
              </a:r>
            </a:p>
          </p:txBody>
        </p:sp>
      </p:grpSp>
      <p:grpSp>
        <p:nvGrpSpPr>
          <p:cNvPr id="45" name="Group 44">
            <a:extLst>
              <a:ext uri="{FF2B5EF4-FFF2-40B4-BE49-F238E27FC236}">
                <a16:creationId xmlns:a16="http://schemas.microsoft.com/office/drawing/2014/main" id="{42957E86-05D0-9976-1348-E8663B9E950C}"/>
              </a:ext>
            </a:extLst>
          </p:cNvPr>
          <p:cNvGrpSpPr/>
          <p:nvPr/>
        </p:nvGrpSpPr>
        <p:grpSpPr>
          <a:xfrm>
            <a:off x="10002000" y="5643841"/>
            <a:ext cx="432000" cy="432000"/>
            <a:chOff x="6096000" y="3429000"/>
            <a:chExt cx="432000" cy="432000"/>
          </a:xfrm>
        </p:grpSpPr>
        <p:sp>
          <p:nvSpPr>
            <p:cNvPr id="46" name="Oval 45">
              <a:extLst>
                <a:ext uri="{FF2B5EF4-FFF2-40B4-BE49-F238E27FC236}">
                  <a16:creationId xmlns:a16="http://schemas.microsoft.com/office/drawing/2014/main" id="{6537673A-1A75-2F45-EFBA-0F957EE07557}"/>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7" name="TextBox 46">
              <a:extLst>
                <a:ext uri="{FF2B5EF4-FFF2-40B4-BE49-F238E27FC236}">
                  <a16:creationId xmlns:a16="http://schemas.microsoft.com/office/drawing/2014/main" id="{9BB43728-050C-9C0E-AC36-CF7A71F9DAF8}"/>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14</a:t>
              </a:r>
            </a:p>
          </p:txBody>
        </p:sp>
      </p:grpSp>
      <p:grpSp>
        <p:nvGrpSpPr>
          <p:cNvPr id="48" name="Group 47">
            <a:extLst>
              <a:ext uri="{FF2B5EF4-FFF2-40B4-BE49-F238E27FC236}">
                <a16:creationId xmlns:a16="http://schemas.microsoft.com/office/drawing/2014/main" id="{99397476-AE92-5791-4B13-EA7B73310964}"/>
              </a:ext>
            </a:extLst>
          </p:cNvPr>
          <p:cNvGrpSpPr/>
          <p:nvPr/>
        </p:nvGrpSpPr>
        <p:grpSpPr>
          <a:xfrm>
            <a:off x="8555454" y="5674014"/>
            <a:ext cx="432000" cy="432000"/>
            <a:chOff x="6096000" y="3429000"/>
            <a:chExt cx="432000" cy="432000"/>
          </a:xfrm>
        </p:grpSpPr>
        <p:sp>
          <p:nvSpPr>
            <p:cNvPr id="49" name="Oval 48">
              <a:extLst>
                <a:ext uri="{FF2B5EF4-FFF2-40B4-BE49-F238E27FC236}">
                  <a16:creationId xmlns:a16="http://schemas.microsoft.com/office/drawing/2014/main" id="{B6234EFE-CA2A-96F4-EED9-8A6EA7EBE21C}"/>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0" name="TextBox 49">
              <a:extLst>
                <a:ext uri="{FF2B5EF4-FFF2-40B4-BE49-F238E27FC236}">
                  <a16:creationId xmlns:a16="http://schemas.microsoft.com/office/drawing/2014/main" id="{AB659739-4CBA-9592-905C-946FE8EB72DE}"/>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12</a:t>
              </a:r>
            </a:p>
          </p:txBody>
        </p:sp>
      </p:grpSp>
      <p:cxnSp>
        <p:nvCxnSpPr>
          <p:cNvPr id="53" name="Straight Connector 52">
            <a:extLst>
              <a:ext uri="{FF2B5EF4-FFF2-40B4-BE49-F238E27FC236}">
                <a16:creationId xmlns:a16="http://schemas.microsoft.com/office/drawing/2014/main" id="{63E60350-A509-E9C7-4D5B-825276DD1D0F}"/>
              </a:ext>
            </a:extLst>
          </p:cNvPr>
          <p:cNvCxnSpPr>
            <a:cxnSpLocks/>
            <a:stCxn id="5" idx="4"/>
            <a:endCxn id="12" idx="0"/>
          </p:cNvCxnSpPr>
          <p:nvPr/>
        </p:nvCxnSpPr>
        <p:spPr>
          <a:xfrm>
            <a:off x="4603800" y="4588680"/>
            <a:ext cx="458154" cy="900668"/>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398A46D-D32F-0B2F-3824-953639C3DCDA}"/>
              </a:ext>
            </a:extLst>
          </p:cNvPr>
          <p:cNvCxnSpPr>
            <a:cxnSpLocks/>
            <a:stCxn id="6" idx="3"/>
            <a:endCxn id="16" idx="1"/>
          </p:cNvCxnSpPr>
          <p:nvPr/>
        </p:nvCxnSpPr>
        <p:spPr>
          <a:xfrm>
            <a:off x="4819800" y="4372680"/>
            <a:ext cx="890154" cy="387095"/>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8103850-9E87-0C0A-E735-C93C2CE207F1}"/>
              </a:ext>
            </a:extLst>
          </p:cNvPr>
          <p:cNvCxnSpPr>
            <a:cxnSpLocks/>
            <a:stCxn id="12" idx="0"/>
            <a:endCxn id="9" idx="4"/>
          </p:cNvCxnSpPr>
          <p:nvPr/>
        </p:nvCxnSpPr>
        <p:spPr>
          <a:xfrm flipV="1">
            <a:off x="5061954" y="3729774"/>
            <a:ext cx="432000" cy="1759574"/>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5D215F5-3635-E504-CC3F-135924394738}"/>
              </a:ext>
            </a:extLst>
          </p:cNvPr>
          <p:cNvCxnSpPr>
            <a:cxnSpLocks/>
            <a:stCxn id="10" idx="3"/>
            <a:endCxn id="22" idx="1"/>
          </p:cNvCxnSpPr>
          <p:nvPr/>
        </p:nvCxnSpPr>
        <p:spPr>
          <a:xfrm flipV="1">
            <a:off x="5709954" y="3329108"/>
            <a:ext cx="798546" cy="184666"/>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8F4C017-5C9A-07E7-BE84-76A4BA4BEF6E}"/>
              </a:ext>
            </a:extLst>
          </p:cNvPr>
          <p:cNvCxnSpPr>
            <a:cxnSpLocks/>
            <a:stCxn id="25" idx="1"/>
            <a:endCxn id="22" idx="3"/>
          </p:cNvCxnSpPr>
          <p:nvPr/>
        </p:nvCxnSpPr>
        <p:spPr>
          <a:xfrm flipH="1">
            <a:off x="6940500" y="3275322"/>
            <a:ext cx="1146463" cy="53786"/>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870E5F-ED8A-D452-9FB0-55BB1B96A4E7}"/>
              </a:ext>
            </a:extLst>
          </p:cNvPr>
          <p:cNvCxnSpPr>
            <a:cxnSpLocks/>
            <a:stCxn id="31" idx="1"/>
            <a:endCxn id="16" idx="3"/>
          </p:cNvCxnSpPr>
          <p:nvPr/>
        </p:nvCxnSpPr>
        <p:spPr>
          <a:xfrm flipH="1">
            <a:off x="6141954" y="4747378"/>
            <a:ext cx="671617" cy="12397"/>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548B375-61D8-3182-66B1-5DE7DCB1E0E4}"/>
              </a:ext>
            </a:extLst>
          </p:cNvPr>
          <p:cNvCxnSpPr>
            <a:cxnSpLocks/>
            <a:stCxn id="18" idx="0"/>
            <a:endCxn id="15" idx="4"/>
          </p:cNvCxnSpPr>
          <p:nvPr/>
        </p:nvCxnSpPr>
        <p:spPr>
          <a:xfrm flipH="1" flipV="1">
            <a:off x="5925954" y="4975775"/>
            <a:ext cx="582546" cy="914239"/>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F9FC857-457C-5C72-C5F0-65DB80A57D66}"/>
              </a:ext>
            </a:extLst>
          </p:cNvPr>
          <p:cNvCxnSpPr>
            <a:cxnSpLocks/>
          </p:cNvCxnSpPr>
          <p:nvPr/>
        </p:nvCxnSpPr>
        <p:spPr>
          <a:xfrm flipV="1">
            <a:off x="6650754" y="4508926"/>
            <a:ext cx="1436209" cy="1440722"/>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C903FF6-2481-F537-B63E-5EA2DE7A36A5}"/>
              </a:ext>
            </a:extLst>
          </p:cNvPr>
          <p:cNvCxnSpPr>
            <a:cxnSpLocks/>
            <a:stCxn id="50" idx="1"/>
            <a:endCxn id="19" idx="3"/>
          </p:cNvCxnSpPr>
          <p:nvPr/>
        </p:nvCxnSpPr>
        <p:spPr>
          <a:xfrm flipH="1">
            <a:off x="6724500" y="5890014"/>
            <a:ext cx="1830954" cy="216000"/>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4B66FE-F032-95D7-6DB4-BD3E9CF4B4A7}"/>
              </a:ext>
            </a:extLst>
          </p:cNvPr>
          <p:cNvCxnSpPr>
            <a:cxnSpLocks/>
            <a:stCxn id="47" idx="1"/>
            <a:endCxn id="31" idx="3"/>
          </p:cNvCxnSpPr>
          <p:nvPr/>
        </p:nvCxnSpPr>
        <p:spPr>
          <a:xfrm flipH="1" flipV="1">
            <a:off x="7245571" y="4747378"/>
            <a:ext cx="2756429" cy="1112463"/>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5C4EC38-93C4-F589-A25F-0ABCF900A090}"/>
              </a:ext>
            </a:extLst>
          </p:cNvPr>
          <p:cNvCxnSpPr>
            <a:cxnSpLocks/>
            <a:stCxn id="25" idx="3"/>
            <a:endCxn id="34" idx="1"/>
          </p:cNvCxnSpPr>
          <p:nvPr/>
        </p:nvCxnSpPr>
        <p:spPr>
          <a:xfrm>
            <a:off x="8518963" y="3275322"/>
            <a:ext cx="1146463" cy="51160"/>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810B77A-E510-17DF-EBAC-818C65E6CEB1}"/>
              </a:ext>
            </a:extLst>
          </p:cNvPr>
          <p:cNvCxnSpPr>
            <a:cxnSpLocks/>
            <a:stCxn id="37" idx="1"/>
            <a:endCxn id="34" idx="3"/>
          </p:cNvCxnSpPr>
          <p:nvPr/>
        </p:nvCxnSpPr>
        <p:spPr>
          <a:xfrm flipH="1" flipV="1">
            <a:off x="10097426" y="3326482"/>
            <a:ext cx="582546" cy="133506"/>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4E48C73-7AC3-3C37-0FE3-C235D9DB6936}"/>
              </a:ext>
            </a:extLst>
          </p:cNvPr>
          <p:cNvCxnSpPr>
            <a:cxnSpLocks/>
            <a:stCxn id="46" idx="0"/>
            <a:endCxn id="37" idx="2"/>
          </p:cNvCxnSpPr>
          <p:nvPr/>
        </p:nvCxnSpPr>
        <p:spPr>
          <a:xfrm flipV="1">
            <a:off x="10218000" y="3644654"/>
            <a:ext cx="677972" cy="1999187"/>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6AA5E8A-3D74-801B-BB89-FC33B77B5878}"/>
              </a:ext>
            </a:extLst>
          </p:cNvPr>
          <p:cNvCxnSpPr>
            <a:cxnSpLocks/>
            <a:stCxn id="28" idx="3"/>
            <a:endCxn id="44" idx="1"/>
          </p:cNvCxnSpPr>
          <p:nvPr/>
        </p:nvCxnSpPr>
        <p:spPr>
          <a:xfrm>
            <a:off x="8442765" y="4341346"/>
            <a:ext cx="1146463" cy="372560"/>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3B3542A-5828-E08F-A7A0-A7096C2FED0E}"/>
              </a:ext>
            </a:extLst>
          </p:cNvPr>
          <p:cNvCxnSpPr>
            <a:cxnSpLocks/>
            <a:stCxn id="50" idx="3"/>
          </p:cNvCxnSpPr>
          <p:nvPr/>
        </p:nvCxnSpPr>
        <p:spPr>
          <a:xfrm flipV="1">
            <a:off x="8987454" y="4870466"/>
            <a:ext cx="677972" cy="1019548"/>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4CB9DA8-B486-28C2-20D8-50A2E9D01790}"/>
              </a:ext>
            </a:extLst>
          </p:cNvPr>
          <p:cNvCxnSpPr>
            <a:cxnSpLocks/>
            <a:stCxn id="40" idx="2"/>
            <a:endCxn id="44" idx="3"/>
          </p:cNvCxnSpPr>
          <p:nvPr/>
        </p:nvCxnSpPr>
        <p:spPr>
          <a:xfrm flipH="1" flipV="1">
            <a:off x="10021228" y="4713906"/>
            <a:ext cx="1230247" cy="111618"/>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9C24856-6096-5252-91D4-A59A38E894B8}"/>
              </a:ext>
            </a:extLst>
          </p:cNvPr>
          <p:cNvCxnSpPr>
            <a:cxnSpLocks/>
            <a:stCxn id="40" idx="4"/>
            <a:endCxn id="47" idx="3"/>
          </p:cNvCxnSpPr>
          <p:nvPr/>
        </p:nvCxnSpPr>
        <p:spPr>
          <a:xfrm flipH="1">
            <a:off x="10434000" y="5041524"/>
            <a:ext cx="1033475" cy="818317"/>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615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Navigable Small Worlds: Searching for K-NN</a:t>
            </a:r>
          </a:p>
        </p:txBody>
      </p:sp>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a:xfrm>
            <a:off x="838200" y="1825625"/>
            <a:ext cx="10515600" cy="944803"/>
          </a:xfrm>
        </p:spPr>
        <p:txBody>
          <a:bodyPr>
            <a:normAutofit/>
          </a:bodyPr>
          <a:lstStyle/>
          <a:p>
            <a:pPr marL="0" indent="0">
              <a:buNone/>
            </a:pPr>
            <a:r>
              <a:rPr lang="en-US" sz="2000" dirty="0">
                <a:latin typeface="+mj-lt"/>
              </a:rPr>
              <a:t>Given the following query: “How many Encoder layers are there in the Transformer model?”</a:t>
            </a:r>
            <a:br>
              <a:rPr lang="en-US" sz="2000" dirty="0">
                <a:latin typeface="+mj-lt"/>
              </a:rPr>
            </a:br>
            <a:r>
              <a:rPr lang="en-US" sz="2000" dirty="0">
                <a:latin typeface="+mj-lt"/>
              </a:rPr>
              <a:t>How does the algorithm find the K Nearest Neighbors?</a:t>
            </a:r>
          </a:p>
        </p:txBody>
      </p:sp>
      <p:graphicFrame>
        <p:nvGraphicFramePr>
          <p:cNvPr id="4" name="Table 4">
            <a:extLst>
              <a:ext uri="{FF2B5EF4-FFF2-40B4-BE49-F238E27FC236}">
                <a16:creationId xmlns:a16="http://schemas.microsoft.com/office/drawing/2014/main" id="{23D5C1A6-D5B7-2942-E486-95B7402C5C3E}"/>
              </a:ext>
            </a:extLst>
          </p:cNvPr>
          <p:cNvGraphicFramePr>
            <a:graphicFrameLocks noGrp="1"/>
          </p:cNvGraphicFramePr>
          <p:nvPr/>
        </p:nvGraphicFramePr>
        <p:xfrm>
          <a:off x="838199" y="2770428"/>
          <a:ext cx="3318165" cy="3840480"/>
        </p:xfrm>
        <a:graphic>
          <a:graphicData uri="http://schemas.openxmlformats.org/drawingml/2006/table">
            <a:tbl>
              <a:tblPr firstRow="1" bandRow="1">
                <a:tableStyleId>{073A0DAA-6AF3-43AB-8588-CEC1D06C72B9}</a:tableStyleId>
              </a:tblPr>
              <a:tblGrid>
                <a:gridCol w="829541">
                  <a:extLst>
                    <a:ext uri="{9D8B030D-6E8A-4147-A177-3AD203B41FA5}">
                      <a16:colId xmlns:a16="http://schemas.microsoft.com/office/drawing/2014/main" val="2581916780"/>
                    </a:ext>
                  </a:extLst>
                </a:gridCol>
                <a:gridCol w="2488624">
                  <a:extLst>
                    <a:ext uri="{9D8B030D-6E8A-4147-A177-3AD203B41FA5}">
                      <a16:colId xmlns:a16="http://schemas.microsoft.com/office/drawing/2014/main" val="693665282"/>
                    </a:ext>
                  </a:extLst>
                </a:gridCol>
              </a:tblGrid>
              <a:tr h="248024">
                <a:tc>
                  <a:txBody>
                    <a:bodyPr/>
                    <a:lstStyle/>
                    <a:p>
                      <a:r>
                        <a:rPr lang="en-US" sz="1200" dirty="0"/>
                        <a:t>Node</a:t>
                      </a:r>
                    </a:p>
                  </a:txBody>
                  <a:tcPr anchor="ctr"/>
                </a:tc>
                <a:tc>
                  <a:txBody>
                    <a:bodyPr/>
                    <a:lstStyle/>
                    <a:p>
                      <a:r>
                        <a:rPr lang="en-US" sz="1200" dirty="0"/>
                        <a:t>Text</a:t>
                      </a:r>
                    </a:p>
                  </a:txBody>
                  <a:tcPr anchor="ctr"/>
                </a:tc>
                <a:extLst>
                  <a:ext uri="{0D108BD9-81ED-4DB2-BD59-A6C34878D82A}">
                    <a16:rowId xmlns:a16="http://schemas.microsoft.com/office/drawing/2014/main" val="1443107208"/>
                  </a:ext>
                </a:extLst>
              </a:tr>
              <a:tr h="248024">
                <a:tc>
                  <a:txBody>
                    <a:bodyPr/>
                    <a:lstStyle/>
                    <a:p>
                      <a:r>
                        <a:rPr lang="en-US" sz="1200" b="0" dirty="0">
                          <a:latin typeface="+mj-lt"/>
                        </a:rPr>
                        <a:t>01</a:t>
                      </a:r>
                    </a:p>
                  </a:txBody>
                  <a:tcPr/>
                </a:tc>
                <a:tc>
                  <a:txBody>
                    <a:bodyPr/>
                    <a:lstStyle/>
                    <a:p>
                      <a:r>
                        <a:rPr lang="en-US" sz="1200" b="0" dirty="0">
                          <a:latin typeface="+mj-lt"/>
                        </a:rPr>
                        <a:t>[...] The Transformer is a model [...]</a:t>
                      </a:r>
                    </a:p>
                  </a:txBody>
                  <a:tcPr/>
                </a:tc>
                <a:extLst>
                  <a:ext uri="{0D108BD9-81ED-4DB2-BD59-A6C34878D82A}">
                    <a16:rowId xmlns:a16="http://schemas.microsoft.com/office/drawing/2014/main" val="1810506062"/>
                  </a:ext>
                </a:extLst>
              </a:tr>
              <a:tr h="248024">
                <a:tc>
                  <a:txBody>
                    <a:bodyPr/>
                    <a:lstStyle/>
                    <a:p>
                      <a:r>
                        <a:rPr lang="en-US" sz="1200" b="0" dirty="0">
                          <a:latin typeface="+mj-lt"/>
                        </a:rPr>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Diagnose cancer with AI [...]</a:t>
                      </a:r>
                    </a:p>
                  </a:txBody>
                  <a:tcPr/>
                </a:tc>
                <a:extLst>
                  <a:ext uri="{0D108BD9-81ED-4DB2-BD59-A6C34878D82A}">
                    <a16:rowId xmlns:a16="http://schemas.microsoft.com/office/drawing/2014/main" val="231673398"/>
                  </a:ext>
                </a:extLst>
              </a:tr>
              <a:tr h="248024">
                <a:tc>
                  <a:txBody>
                    <a:bodyPr/>
                    <a:lstStyle/>
                    <a:p>
                      <a:r>
                        <a:rPr lang="en-US" sz="1200" b="0" dirty="0">
                          <a:latin typeface="+mj-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A transformer-based model [...]</a:t>
                      </a:r>
                    </a:p>
                  </a:txBody>
                  <a:tcPr/>
                </a:tc>
                <a:extLst>
                  <a:ext uri="{0D108BD9-81ED-4DB2-BD59-A6C34878D82A}">
                    <a16:rowId xmlns:a16="http://schemas.microsoft.com/office/drawing/2014/main" val="112844516"/>
                  </a:ext>
                </a:extLst>
              </a:tr>
              <a:tr h="248024">
                <a:tc>
                  <a:txBody>
                    <a:bodyPr/>
                    <a:lstStyle/>
                    <a:p>
                      <a:r>
                        <a:rPr lang="en-US" sz="1200" b="0" dirty="0">
                          <a:latin typeface="+mj-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The Transformer has 6 layers [...]</a:t>
                      </a:r>
                    </a:p>
                  </a:txBody>
                  <a:tcPr/>
                </a:tc>
                <a:extLst>
                  <a:ext uri="{0D108BD9-81ED-4DB2-BD59-A6C34878D82A}">
                    <a16:rowId xmlns:a16="http://schemas.microsoft.com/office/drawing/2014/main" val="2591025779"/>
                  </a:ext>
                </a:extLst>
              </a:tr>
              <a:tr h="248024">
                <a:tc>
                  <a:txBody>
                    <a:bodyPr/>
                    <a:lstStyle/>
                    <a:p>
                      <a:r>
                        <a:rPr lang="en-US" sz="1200" b="0" dirty="0">
                          <a:latin typeface="+mj-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An MRI machine that costs $1 [...]</a:t>
                      </a:r>
                    </a:p>
                  </a:txBody>
                  <a:tcPr/>
                </a:tc>
                <a:extLst>
                  <a:ext uri="{0D108BD9-81ED-4DB2-BD59-A6C34878D82A}">
                    <a16:rowId xmlns:a16="http://schemas.microsoft.com/office/drawing/2014/main" val="3128173469"/>
                  </a:ext>
                </a:extLst>
              </a:tr>
              <a:tr h="248024">
                <a:tc>
                  <a:txBody>
                    <a:bodyPr/>
                    <a:lstStyle/>
                    <a:p>
                      <a:r>
                        <a:rPr lang="en-US" sz="1200" b="0" dirty="0">
                          <a:latin typeface="+mj-lt"/>
                        </a:rPr>
                        <a:t>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The dot-product is a [...]</a:t>
                      </a:r>
                    </a:p>
                  </a:txBody>
                  <a:tcPr/>
                </a:tc>
                <a:extLst>
                  <a:ext uri="{0D108BD9-81ED-4DB2-BD59-A6C34878D82A}">
                    <a16:rowId xmlns:a16="http://schemas.microsoft.com/office/drawing/2014/main" val="395437942"/>
                  </a:ext>
                </a:extLst>
              </a:tr>
              <a:tr h="248024">
                <a:tc>
                  <a:txBody>
                    <a:bodyPr/>
                    <a:lstStyle/>
                    <a:p>
                      <a:r>
                        <a:rPr lang="en-US" sz="1200" b="0" dirty="0">
                          <a:latin typeface="+mj-lt"/>
                        </a:rPr>
                        <a:t>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Big-Pharma is not so big [...]</a:t>
                      </a:r>
                    </a:p>
                  </a:txBody>
                  <a:tcPr/>
                </a:tc>
                <a:extLst>
                  <a:ext uri="{0D108BD9-81ED-4DB2-BD59-A6C34878D82A}">
                    <a16:rowId xmlns:a16="http://schemas.microsoft.com/office/drawing/2014/main" val="2285753997"/>
                  </a:ext>
                </a:extLst>
              </a:tr>
              <a:tr h="248024">
                <a:tc>
                  <a:txBody>
                    <a:bodyPr/>
                    <a:lstStyle/>
                    <a:p>
                      <a:r>
                        <a:rPr lang="en-US" sz="1200" b="0" dirty="0">
                          <a:latin typeface="+mj-lt"/>
                        </a:rPr>
                        <a:t>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Cross-Attention is a great [...]</a:t>
                      </a:r>
                    </a:p>
                  </a:txBody>
                  <a:tcPr/>
                </a:tc>
                <a:extLst>
                  <a:ext uri="{0D108BD9-81ED-4DB2-BD59-A6C34878D82A}">
                    <a16:rowId xmlns:a16="http://schemas.microsoft.com/office/drawing/2014/main" val="3136165804"/>
                  </a:ext>
                </a:extLst>
              </a:tr>
              <a:tr h="248024">
                <a:tc>
                  <a:txBody>
                    <a:bodyPr/>
                    <a:lstStyle/>
                    <a:p>
                      <a:r>
                        <a:rPr lang="en-US" sz="1200" b="0" dirty="0">
                          <a:latin typeface="+mj-lt"/>
                        </a:rPr>
                        <a:t>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To solve an ODE [...]</a:t>
                      </a:r>
                    </a:p>
                  </a:txBody>
                  <a:tcPr/>
                </a:tc>
                <a:extLst>
                  <a:ext uri="{0D108BD9-81ED-4DB2-BD59-A6C34878D82A}">
                    <a16:rowId xmlns:a16="http://schemas.microsoft.com/office/drawing/2014/main" val="2249508566"/>
                  </a:ext>
                </a:extLst>
              </a:tr>
              <a:tr h="248024">
                <a:tc>
                  <a:txBody>
                    <a:bodyPr/>
                    <a:lstStyle/>
                    <a:p>
                      <a:r>
                        <a:rPr lang="en-US" sz="1200" b="0" dirty="0">
                          <a:latin typeface="+mj-lt"/>
                        </a:rPr>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We are aging too fast [...]</a:t>
                      </a:r>
                    </a:p>
                  </a:txBody>
                  <a:tcPr/>
                </a:tc>
                <a:extLst>
                  <a:ext uri="{0D108BD9-81ED-4DB2-BD59-A6C34878D82A}">
                    <a16:rowId xmlns:a16="http://schemas.microsoft.com/office/drawing/2014/main" val="3410949213"/>
                  </a:ext>
                </a:extLst>
              </a:tr>
              <a:tr h="248024">
                <a:tc>
                  <a:txBody>
                    <a:bodyPr/>
                    <a:lstStyle/>
                    <a:p>
                      <a:r>
                        <a:rPr lang="en-US" sz="1200" b="0" dirty="0">
                          <a:latin typeface="+mj-lt"/>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Open-source models like [...]</a:t>
                      </a:r>
                    </a:p>
                  </a:txBody>
                  <a:tcPr/>
                </a:tc>
                <a:extLst>
                  <a:ext uri="{0D108BD9-81ED-4DB2-BD59-A6C34878D82A}">
                    <a16:rowId xmlns:a16="http://schemas.microsoft.com/office/drawing/2014/main" val="3382816165"/>
                  </a:ext>
                </a:extLst>
              </a:tr>
              <a:tr h="248024">
                <a:tc>
                  <a:txBody>
                    <a:bodyPr/>
                    <a:lstStyle/>
                    <a:p>
                      <a:r>
                        <a:rPr lang="en-US" sz="1200" b="0" dirty="0">
                          <a:latin typeface="+mj-lt"/>
                        </a:rPr>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a:t>
                      </a:r>
                      <a:r>
                        <a:rPr lang="en-US" sz="1200" b="0" kern="1200" dirty="0" err="1">
                          <a:solidFill>
                            <a:schemeClr val="dk1"/>
                          </a:solidFill>
                          <a:latin typeface="+mj-lt"/>
                          <a:ea typeface="+mn-ea"/>
                          <a:cs typeface="+mn-cs"/>
                        </a:rPr>
                        <a:t>MathBERT</a:t>
                      </a:r>
                      <a:r>
                        <a:rPr lang="en-US" sz="1200" b="0" kern="1200" dirty="0">
                          <a:solidFill>
                            <a:schemeClr val="dk1"/>
                          </a:solidFill>
                          <a:latin typeface="+mj-lt"/>
                          <a:ea typeface="+mn-ea"/>
                          <a:cs typeface="+mn-cs"/>
                        </a:rPr>
                        <a:t>: A new model [...]</a:t>
                      </a:r>
                    </a:p>
                  </a:txBody>
                  <a:tcPr/>
                </a:tc>
                <a:extLst>
                  <a:ext uri="{0D108BD9-81ED-4DB2-BD59-A6C34878D82A}">
                    <a16:rowId xmlns:a16="http://schemas.microsoft.com/office/drawing/2014/main" val="182447254"/>
                  </a:ext>
                </a:extLst>
              </a:tr>
              <a:tr h="248024">
                <a:tc>
                  <a:txBody>
                    <a:bodyPr/>
                    <a:lstStyle/>
                    <a:p>
                      <a:r>
                        <a:rPr lang="en-US" sz="1200" b="0" dirty="0">
                          <a:latin typeface="+mj-lt"/>
                        </a:rPr>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latin typeface="+mj-lt"/>
                          <a:ea typeface="+mn-ea"/>
                          <a:cs typeface="+mn-cs"/>
                        </a:rPr>
                        <a:t>[...] AI to control aging [...]</a:t>
                      </a:r>
                    </a:p>
                  </a:txBody>
                  <a:tcPr/>
                </a:tc>
                <a:extLst>
                  <a:ext uri="{0D108BD9-81ED-4DB2-BD59-A6C34878D82A}">
                    <a16:rowId xmlns:a16="http://schemas.microsoft.com/office/drawing/2014/main" val="3228961926"/>
                  </a:ext>
                </a:extLst>
              </a:tr>
            </a:tbl>
          </a:graphicData>
        </a:graphic>
      </p:graphicFrame>
      <p:grpSp>
        <p:nvGrpSpPr>
          <p:cNvPr id="7" name="Group 6">
            <a:extLst>
              <a:ext uri="{FF2B5EF4-FFF2-40B4-BE49-F238E27FC236}">
                <a16:creationId xmlns:a16="http://schemas.microsoft.com/office/drawing/2014/main" id="{004C71D8-0B69-69F7-98AC-9F3D880665E0}"/>
              </a:ext>
            </a:extLst>
          </p:cNvPr>
          <p:cNvGrpSpPr/>
          <p:nvPr/>
        </p:nvGrpSpPr>
        <p:grpSpPr>
          <a:xfrm>
            <a:off x="4387800" y="4156680"/>
            <a:ext cx="432000" cy="432000"/>
            <a:chOff x="6096000" y="3429000"/>
            <a:chExt cx="432000" cy="432000"/>
          </a:xfrm>
        </p:grpSpPr>
        <p:sp>
          <p:nvSpPr>
            <p:cNvPr id="5" name="Oval 4">
              <a:extLst>
                <a:ext uri="{FF2B5EF4-FFF2-40B4-BE49-F238E27FC236}">
                  <a16:creationId xmlns:a16="http://schemas.microsoft.com/office/drawing/2014/main" id="{4745C4F2-FE19-8DD0-06C1-6B0B627A9481}"/>
                </a:ext>
              </a:extLst>
            </p:cNvPr>
            <p:cNvSpPr/>
            <p:nvPr/>
          </p:nvSpPr>
          <p:spPr>
            <a:xfrm>
              <a:off x="6096000" y="3429000"/>
              <a:ext cx="432000" cy="432000"/>
            </a:xfrm>
            <a:prstGeom prst="ellipse">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 name="TextBox 5">
              <a:extLst>
                <a:ext uri="{FF2B5EF4-FFF2-40B4-BE49-F238E27FC236}">
                  <a16:creationId xmlns:a16="http://schemas.microsoft.com/office/drawing/2014/main" id="{A8830E7E-6780-A2B1-7F26-7DBF6D60E4F9}"/>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01</a:t>
              </a:r>
            </a:p>
          </p:txBody>
        </p:sp>
      </p:grpSp>
      <p:grpSp>
        <p:nvGrpSpPr>
          <p:cNvPr id="61" name="Group 60">
            <a:extLst>
              <a:ext uri="{FF2B5EF4-FFF2-40B4-BE49-F238E27FC236}">
                <a16:creationId xmlns:a16="http://schemas.microsoft.com/office/drawing/2014/main" id="{F8E6DC2E-BC76-7771-530B-AE97CFE58404}"/>
              </a:ext>
            </a:extLst>
          </p:cNvPr>
          <p:cNvGrpSpPr/>
          <p:nvPr/>
        </p:nvGrpSpPr>
        <p:grpSpPr>
          <a:xfrm>
            <a:off x="5277954" y="3297774"/>
            <a:ext cx="432000" cy="432000"/>
            <a:chOff x="5277954" y="3297774"/>
            <a:chExt cx="432000" cy="432000"/>
          </a:xfrm>
        </p:grpSpPr>
        <p:sp>
          <p:nvSpPr>
            <p:cNvPr id="9" name="Oval 8">
              <a:extLst>
                <a:ext uri="{FF2B5EF4-FFF2-40B4-BE49-F238E27FC236}">
                  <a16:creationId xmlns:a16="http://schemas.microsoft.com/office/drawing/2014/main" id="{A1F9BD96-1FA6-EBCE-6425-6B93E2A12B87}"/>
                </a:ext>
              </a:extLst>
            </p:cNvPr>
            <p:cNvSpPr/>
            <p:nvPr/>
          </p:nvSpPr>
          <p:spPr>
            <a:xfrm>
              <a:off x="5277954" y="3297774"/>
              <a:ext cx="432000" cy="432000"/>
            </a:xfrm>
            <a:prstGeom prst="ellipse">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0" name="TextBox 9">
              <a:extLst>
                <a:ext uri="{FF2B5EF4-FFF2-40B4-BE49-F238E27FC236}">
                  <a16:creationId xmlns:a16="http://schemas.microsoft.com/office/drawing/2014/main" id="{660DFB30-7048-1D1F-72E9-74573A276EEC}"/>
                </a:ext>
              </a:extLst>
            </p:cNvPr>
            <p:cNvSpPr txBox="1"/>
            <p:nvPr/>
          </p:nvSpPr>
          <p:spPr>
            <a:xfrm>
              <a:off x="5277954" y="3329108"/>
              <a:ext cx="432000" cy="369332"/>
            </a:xfrm>
            <a:prstGeom prst="rect">
              <a:avLst/>
            </a:prstGeom>
            <a:noFill/>
          </p:spPr>
          <p:txBody>
            <a:bodyPr wrap="square" rtlCol="0" anchor="ctr">
              <a:spAutoFit/>
            </a:bodyPr>
            <a:lstStyle/>
            <a:p>
              <a:pPr algn="ctr"/>
              <a:r>
                <a:rPr lang="en-US" b="1" dirty="0">
                  <a:solidFill>
                    <a:schemeClr val="bg1"/>
                  </a:solidFill>
                </a:rPr>
                <a:t>02</a:t>
              </a:r>
            </a:p>
          </p:txBody>
        </p:sp>
      </p:grpSp>
      <p:grpSp>
        <p:nvGrpSpPr>
          <p:cNvPr id="11" name="Group 10">
            <a:extLst>
              <a:ext uri="{FF2B5EF4-FFF2-40B4-BE49-F238E27FC236}">
                <a16:creationId xmlns:a16="http://schemas.microsoft.com/office/drawing/2014/main" id="{D7CA3CD1-4577-3230-8D67-95A79283C4C9}"/>
              </a:ext>
            </a:extLst>
          </p:cNvPr>
          <p:cNvGrpSpPr/>
          <p:nvPr/>
        </p:nvGrpSpPr>
        <p:grpSpPr>
          <a:xfrm>
            <a:off x="4845954" y="5489348"/>
            <a:ext cx="432000" cy="432000"/>
            <a:chOff x="6096000" y="3429000"/>
            <a:chExt cx="432000" cy="432000"/>
          </a:xfrm>
        </p:grpSpPr>
        <p:sp>
          <p:nvSpPr>
            <p:cNvPr id="12" name="Oval 11">
              <a:extLst>
                <a:ext uri="{FF2B5EF4-FFF2-40B4-BE49-F238E27FC236}">
                  <a16:creationId xmlns:a16="http://schemas.microsoft.com/office/drawing/2014/main" id="{64EEBB29-EB86-7BF9-FC40-2C928BDF37E5}"/>
                </a:ext>
              </a:extLst>
            </p:cNvPr>
            <p:cNvSpPr/>
            <p:nvPr/>
          </p:nvSpPr>
          <p:spPr>
            <a:xfrm>
              <a:off x="6096000" y="3429000"/>
              <a:ext cx="432000" cy="432000"/>
            </a:xfrm>
            <a:prstGeom prst="ellipse">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3" name="TextBox 12">
              <a:extLst>
                <a:ext uri="{FF2B5EF4-FFF2-40B4-BE49-F238E27FC236}">
                  <a16:creationId xmlns:a16="http://schemas.microsoft.com/office/drawing/2014/main" id="{BDF7CE41-2530-DDF3-A1F5-01048161A40B}"/>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03</a:t>
              </a:r>
            </a:p>
          </p:txBody>
        </p:sp>
      </p:grpSp>
      <p:grpSp>
        <p:nvGrpSpPr>
          <p:cNvPr id="14" name="Group 13">
            <a:extLst>
              <a:ext uri="{FF2B5EF4-FFF2-40B4-BE49-F238E27FC236}">
                <a16:creationId xmlns:a16="http://schemas.microsoft.com/office/drawing/2014/main" id="{6B609EF0-91A0-3141-BB80-A1DEF92B700B}"/>
              </a:ext>
            </a:extLst>
          </p:cNvPr>
          <p:cNvGrpSpPr/>
          <p:nvPr/>
        </p:nvGrpSpPr>
        <p:grpSpPr>
          <a:xfrm>
            <a:off x="5709954" y="4543775"/>
            <a:ext cx="432000" cy="432000"/>
            <a:chOff x="6096000" y="3429000"/>
            <a:chExt cx="432000" cy="432000"/>
          </a:xfrm>
        </p:grpSpPr>
        <p:sp>
          <p:nvSpPr>
            <p:cNvPr id="15" name="Oval 14">
              <a:extLst>
                <a:ext uri="{FF2B5EF4-FFF2-40B4-BE49-F238E27FC236}">
                  <a16:creationId xmlns:a16="http://schemas.microsoft.com/office/drawing/2014/main" id="{514DFBC1-191C-2BFA-1629-E70396162368}"/>
                </a:ext>
              </a:extLst>
            </p:cNvPr>
            <p:cNvSpPr/>
            <p:nvPr/>
          </p:nvSpPr>
          <p:spPr>
            <a:xfrm>
              <a:off x="6096000" y="3429000"/>
              <a:ext cx="432000" cy="432000"/>
            </a:xfrm>
            <a:prstGeom prst="ellipse">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6" name="TextBox 15">
              <a:extLst>
                <a:ext uri="{FF2B5EF4-FFF2-40B4-BE49-F238E27FC236}">
                  <a16:creationId xmlns:a16="http://schemas.microsoft.com/office/drawing/2014/main" id="{26934F5C-BD97-18A6-6F17-DEE21D0EA3F8}"/>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04</a:t>
              </a:r>
            </a:p>
          </p:txBody>
        </p:sp>
      </p:grpSp>
      <p:grpSp>
        <p:nvGrpSpPr>
          <p:cNvPr id="17" name="Group 16">
            <a:extLst>
              <a:ext uri="{FF2B5EF4-FFF2-40B4-BE49-F238E27FC236}">
                <a16:creationId xmlns:a16="http://schemas.microsoft.com/office/drawing/2014/main" id="{F4F1FF49-9315-1713-EBA4-5B34A3E0A6A1}"/>
              </a:ext>
            </a:extLst>
          </p:cNvPr>
          <p:cNvGrpSpPr/>
          <p:nvPr/>
        </p:nvGrpSpPr>
        <p:grpSpPr>
          <a:xfrm>
            <a:off x="6292500" y="5890014"/>
            <a:ext cx="432000" cy="432000"/>
            <a:chOff x="6096000" y="3429000"/>
            <a:chExt cx="432000" cy="432000"/>
          </a:xfrm>
        </p:grpSpPr>
        <p:sp>
          <p:nvSpPr>
            <p:cNvPr id="18" name="Oval 17">
              <a:extLst>
                <a:ext uri="{FF2B5EF4-FFF2-40B4-BE49-F238E27FC236}">
                  <a16:creationId xmlns:a16="http://schemas.microsoft.com/office/drawing/2014/main" id="{D820A4EB-3C66-153C-2F9D-7EC5E5268D0A}"/>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9" name="TextBox 18">
              <a:extLst>
                <a:ext uri="{FF2B5EF4-FFF2-40B4-BE49-F238E27FC236}">
                  <a16:creationId xmlns:a16="http://schemas.microsoft.com/office/drawing/2014/main" id="{B4761CE0-EA1C-6A51-FE80-B54D3C68E74A}"/>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06</a:t>
              </a:r>
            </a:p>
          </p:txBody>
        </p:sp>
      </p:grpSp>
      <p:grpSp>
        <p:nvGrpSpPr>
          <p:cNvPr id="59" name="Group 58">
            <a:extLst>
              <a:ext uri="{FF2B5EF4-FFF2-40B4-BE49-F238E27FC236}">
                <a16:creationId xmlns:a16="http://schemas.microsoft.com/office/drawing/2014/main" id="{28AEF9B1-AC8C-2DAB-A45C-5A701EDF1248}"/>
              </a:ext>
            </a:extLst>
          </p:cNvPr>
          <p:cNvGrpSpPr/>
          <p:nvPr/>
        </p:nvGrpSpPr>
        <p:grpSpPr>
          <a:xfrm>
            <a:off x="6508500" y="3113108"/>
            <a:ext cx="432000" cy="432000"/>
            <a:chOff x="6508500" y="3113108"/>
            <a:chExt cx="432000" cy="432000"/>
          </a:xfrm>
        </p:grpSpPr>
        <p:sp>
          <p:nvSpPr>
            <p:cNvPr id="21" name="Oval 20">
              <a:extLst>
                <a:ext uri="{FF2B5EF4-FFF2-40B4-BE49-F238E27FC236}">
                  <a16:creationId xmlns:a16="http://schemas.microsoft.com/office/drawing/2014/main" id="{27657357-793F-6ED9-7FD8-81A686F26D81}"/>
                </a:ext>
              </a:extLst>
            </p:cNvPr>
            <p:cNvSpPr/>
            <p:nvPr/>
          </p:nvSpPr>
          <p:spPr>
            <a:xfrm>
              <a:off x="6508500" y="3113108"/>
              <a:ext cx="432000" cy="432000"/>
            </a:xfrm>
            <a:prstGeom prst="ellipse">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2" name="TextBox 21">
              <a:extLst>
                <a:ext uri="{FF2B5EF4-FFF2-40B4-BE49-F238E27FC236}">
                  <a16:creationId xmlns:a16="http://schemas.microsoft.com/office/drawing/2014/main" id="{9A46B1C8-DFD0-BF64-73B1-680537CAA4D8}"/>
                </a:ext>
              </a:extLst>
            </p:cNvPr>
            <p:cNvSpPr txBox="1"/>
            <p:nvPr/>
          </p:nvSpPr>
          <p:spPr>
            <a:xfrm>
              <a:off x="6508500" y="3144442"/>
              <a:ext cx="432000" cy="369332"/>
            </a:xfrm>
            <a:prstGeom prst="rect">
              <a:avLst/>
            </a:prstGeom>
            <a:noFill/>
          </p:spPr>
          <p:txBody>
            <a:bodyPr wrap="square" rtlCol="0" anchor="ctr">
              <a:spAutoFit/>
            </a:bodyPr>
            <a:lstStyle/>
            <a:p>
              <a:pPr algn="ctr"/>
              <a:r>
                <a:rPr lang="en-US" b="1" dirty="0">
                  <a:solidFill>
                    <a:schemeClr val="bg1"/>
                  </a:solidFill>
                </a:rPr>
                <a:t>05</a:t>
              </a:r>
            </a:p>
          </p:txBody>
        </p:sp>
      </p:grpSp>
      <p:grpSp>
        <p:nvGrpSpPr>
          <p:cNvPr id="23" name="Group 22">
            <a:extLst>
              <a:ext uri="{FF2B5EF4-FFF2-40B4-BE49-F238E27FC236}">
                <a16:creationId xmlns:a16="http://schemas.microsoft.com/office/drawing/2014/main" id="{166392E1-2806-C9EA-0796-3DA6D2FD81FF}"/>
              </a:ext>
            </a:extLst>
          </p:cNvPr>
          <p:cNvGrpSpPr/>
          <p:nvPr/>
        </p:nvGrpSpPr>
        <p:grpSpPr>
          <a:xfrm>
            <a:off x="8086963" y="3059322"/>
            <a:ext cx="432000" cy="432000"/>
            <a:chOff x="6096000" y="3429000"/>
            <a:chExt cx="432000" cy="432000"/>
          </a:xfrm>
        </p:grpSpPr>
        <p:sp>
          <p:nvSpPr>
            <p:cNvPr id="24" name="Oval 23">
              <a:extLst>
                <a:ext uri="{FF2B5EF4-FFF2-40B4-BE49-F238E27FC236}">
                  <a16:creationId xmlns:a16="http://schemas.microsoft.com/office/drawing/2014/main" id="{63CA92E2-F03E-5A4E-B3DB-3B97FED81183}"/>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5" name="TextBox 24">
              <a:extLst>
                <a:ext uri="{FF2B5EF4-FFF2-40B4-BE49-F238E27FC236}">
                  <a16:creationId xmlns:a16="http://schemas.microsoft.com/office/drawing/2014/main" id="{C42E88C3-0489-6323-4260-CA0F1B48B33C}"/>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07</a:t>
              </a:r>
            </a:p>
          </p:txBody>
        </p:sp>
      </p:grpSp>
      <p:grpSp>
        <p:nvGrpSpPr>
          <p:cNvPr id="26" name="Group 25">
            <a:extLst>
              <a:ext uri="{FF2B5EF4-FFF2-40B4-BE49-F238E27FC236}">
                <a16:creationId xmlns:a16="http://schemas.microsoft.com/office/drawing/2014/main" id="{40872096-D910-0F08-1E73-D66BF737E476}"/>
              </a:ext>
            </a:extLst>
          </p:cNvPr>
          <p:cNvGrpSpPr/>
          <p:nvPr/>
        </p:nvGrpSpPr>
        <p:grpSpPr>
          <a:xfrm>
            <a:off x="8010765" y="4125346"/>
            <a:ext cx="432000" cy="432000"/>
            <a:chOff x="6096000" y="3429000"/>
            <a:chExt cx="432000" cy="432000"/>
          </a:xfrm>
        </p:grpSpPr>
        <p:sp>
          <p:nvSpPr>
            <p:cNvPr id="27" name="Oval 26">
              <a:extLst>
                <a:ext uri="{FF2B5EF4-FFF2-40B4-BE49-F238E27FC236}">
                  <a16:creationId xmlns:a16="http://schemas.microsoft.com/office/drawing/2014/main" id="{18BB1315-3B92-4EB2-A24C-134845EB7197}"/>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8" name="TextBox 27">
              <a:extLst>
                <a:ext uri="{FF2B5EF4-FFF2-40B4-BE49-F238E27FC236}">
                  <a16:creationId xmlns:a16="http://schemas.microsoft.com/office/drawing/2014/main" id="{313FE2D4-FA63-04D6-5A7E-FD4DA34E6133}"/>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09</a:t>
              </a:r>
            </a:p>
          </p:txBody>
        </p:sp>
      </p:grpSp>
      <p:grpSp>
        <p:nvGrpSpPr>
          <p:cNvPr id="29" name="Group 28">
            <a:extLst>
              <a:ext uri="{FF2B5EF4-FFF2-40B4-BE49-F238E27FC236}">
                <a16:creationId xmlns:a16="http://schemas.microsoft.com/office/drawing/2014/main" id="{2B6CDA88-4758-ED9C-18F4-4E5766BB5E3D}"/>
              </a:ext>
            </a:extLst>
          </p:cNvPr>
          <p:cNvGrpSpPr/>
          <p:nvPr/>
        </p:nvGrpSpPr>
        <p:grpSpPr>
          <a:xfrm>
            <a:off x="6813571" y="4531378"/>
            <a:ext cx="432000" cy="432000"/>
            <a:chOff x="6096000" y="3429000"/>
            <a:chExt cx="432000" cy="432000"/>
          </a:xfrm>
        </p:grpSpPr>
        <p:sp>
          <p:nvSpPr>
            <p:cNvPr id="30" name="Oval 29">
              <a:extLst>
                <a:ext uri="{FF2B5EF4-FFF2-40B4-BE49-F238E27FC236}">
                  <a16:creationId xmlns:a16="http://schemas.microsoft.com/office/drawing/2014/main" id="{D911E1ED-2803-3B5F-1858-5473E823D257}"/>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1" name="TextBox 30">
              <a:extLst>
                <a:ext uri="{FF2B5EF4-FFF2-40B4-BE49-F238E27FC236}">
                  <a16:creationId xmlns:a16="http://schemas.microsoft.com/office/drawing/2014/main" id="{447BF2CF-1967-AD8D-060A-E7F6E4F89587}"/>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08</a:t>
              </a:r>
            </a:p>
          </p:txBody>
        </p:sp>
      </p:grpSp>
      <p:grpSp>
        <p:nvGrpSpPr>
          <p:cNvPr id="32" name="Group 31">
            <a:extLst>
              <a:ext uri="{FF2B5EF4-FFF2-40B4-BE49-F238E27FC236}">
                <a16:creationId xmlns:a16="http://schemas.microsoft.com/office/drawing/2014/main" id="{40FE030C-7281-7C5E-AB29-0AA4D14BC9F2}"/>
              </a:ext>
            </a:extLst>
          </p:cNvPr>
          <p:cNvGrpSpPr/>
          <p:nvPr/>
        </p:nvGrpSpPr>
        <p:grpSpPr>
          <a:xfrm>
            <a:off x="9665426" y="3110482"/>
            <a:ext cx="432000" cy="432000"/>
            <a:chOff x="6096000" y="3429000"/>
            <a:chExt cx="432000" cy="432000"/>
          </a:xfrm>
        </p:grpSpPr>
        <p:sp>
          <p:nvSpPr>
            <p:cNvPr id="33" name="Oval 32">
              <a:extLst>
                <a:ext uri="{FF2B5EF4-FFF2-40B4-BE49-F238E27FC236}">
                  <a16:creationId xmlns:a16="http://schemas.microsoft.com/office/drawing/2014/main" id="{2F17A819-509A-3662-550E-FCE2DAD8E0F4}"/>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4" name="TextBox 33">
              <a:extLst>
                <a:ext uri="{FF2B5EF4-FFF2-40B4-BE49-F238E27FC236}">
                  <a16:creationId xmlns:a16="http://schemas.microsoft.com/office/drawing/2014/main" id="{2B7661BC-7DAC-1D75-73F2-2A6802062741}"/>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10</a:t>
              </a:r>
            </a:p>
          </p:txBody>
        </p:sp>
      </p:grpSp>
      <p:grpSp>
        <p:nvGrpSpPr>
          <p:cNvPr id="35" name="Group 34">
            <a:extLst>
              <a:ext uri="{FF2B5EF4-FFF2-40B4-BE49-F238E27FC236}">
                <a16:creationId xmlns:a16="http://schemas.microsoft.com/office/drawing/2014/main" id="{6CD162A0-BE43-326F-BACB-6996E094498F}"/>
              </a:ext>
            </a:extLst>
          </p:cNvPr>
          <p:cNvGrpSpPr/>
          <p:nvPr/>
        </p:nvGrpSpPr>
        <p:grpSpPr>
          <a:xfrm>
            <a:off x="10679972" y="3243988"/>
            <a:ext cx="432000" cy="432000"/>
            <a:chOff x="6096000" y="3429000"/>
            <a:chExt cx="432000" cy="432000"/>
          </a:xfrm>
        </p:grpSpPr>
        <p:sp>
          <p:nvSpPr>
            <p:cNvPr id="36" name="Oval 35">
              <a:extLst>
                <a:ext uri="{FF2B5EF4-FFF2-40B4-BE49-F238E27FC236}">
                  <a16:creationId xmlns:a16="http://schemas.microsoft.com/office/drawing/2014/main" id="{86A880F5-5755-3C02-C80D-B0D07430C3BB}"/>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7" name="TextBox 36">
              <a:extLst>
                <a:ext uri="{FF2B5EF4-FFF2-40B4-BE49-F238E27FC236}">
                  <a16:creationId xmlns:a16="http://schemas.microsoft.com/office/drawing/2014/main" id="{7E474A36-4289-7ADD-60B4-28029D8B52C0}"/>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13</a:t>
              </a:r>
            </a:p>
          </p:txBody>
        </p:sp>
      </p:grpSp>
      <p:grpSp>
        <p:nvGrpSpPr>
          <p:cNvPr id="39" name="Group 38">
            <a:extLst>
              <a:ext uri="{FF2B5EF4-FFF2-40B4-BE49-F238E27FC236}">
                <a16:creationId xmlns:a16="http://schemas.microsoft.com/office/drawing/2014/main" id="{2C4A38D6-E2D8-25E3-B67B-EBF77B331FBF}"/>
              </a:ext>
            </a:extLst>
          </p:cNvPr>
          <p:cNvGrpSpPr/>
          <p:nvPr/>
        </p:nvGrpSpPr>
        <p:grpSpPr>
          <a:xfrm>
            <a:off x="11251475" y="4609524"/>
            <a:ext cx="432000" cy="432000"/>
            <a:chOff x="6096000" y="3429000"/>
            <a:chExt cx="432000" cy="432000"/>
          </a:xfrm>
        </p:grpSpPr>
        <p:sp>
          <p:nvSpPr>
            <p:cNvPr id="40" name="Oval 39">
              <a:extLst>
                <a:ext uri="{FF2B5EF4-FFF2-40B4-BE49-F238E27FC236}">
                  <a16:creationId xmlns:a16="http://schemas.microsoft.com/office/drawing/2014/main" id="{98D5343E-E3D6-40F6-098D-78DB14FF4A19}"/>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1" name="TextBox 40">
              <a:extLst>
                <a:ext uri="{FF2B5EF4-FFF2-40B4-BE49-F238E27FC236}">
                  <a16:creationId xmlns:a16="http://schemas.microsoft.com/office/drawing/2014/main" id="{3C1A95FA-DC4F-A94F-00E3-60FF75C88F4A}"/>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15</a:t>
              </a:r>
            </a:p>
          </p:txBody>
        </p:sp>
      </p:grpSp>
      <p:grpSp>
        <p:nvGrpSpPr>
          <p:cNvPr id="42" name="Group 41">
            <a:extLst>
              <a:ext uri="{FF2B5EF4-FFF2-40B4-BE49-F238E27FC236}">
                <a16:creationId xmlns:a16="http://schemas.microsoft.com/office/drawing/2014/main" id="{7B164210-5D6D-FF61-4CF3-4D77A7518593}"/>
              </a:ext>
            </a:extLst>
          </p:cNvPr>
          <p:cNvGrpSpPr/>
          <p:nvPr/>
        </p:nvGrpSpPr>
        <p:grpSpPr>
          <a:xfrm>
            <a:off x="9589228" y="4497906"/>
            <a:ext cx="432000" cy="432000"/>
            <a:chOff x="6096000" y="3429000"/>
            <a:chExt cx="432000" cy="432000"/>
          </a:xfrm>
        </p:grpSpPr>
        <p:sp>
          <p:nvSpPr>
            <p:cNvPr id="43" name="Oval 42">
              <a:extLst>
                <a:ext uri="{FF2B5EF4-FFF2-40B4-BE49-F238E27FC236}">
                  <a16:creationId xmlns:a16="http://schemas.microsoft.com/office/drawing/2014/main" id="{7DA49B7C-5566-98BF-E16F-E0ED3DAE2043}"/>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4" name="TextBox 43">
              <a:extLst>
                <a:ext uri="{FF2B5EF4-FFF2-40B4-BE49-F238E27FC236}">
                  <a16:creationId xmlns:a16="http://schemas.microsoft.com/office/drawing/2014/main" id="{0FA43FA4-341E-8C49-9136-C65C9B481DD1}"/>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11</a:t>
              </a:r>
            </a:p>
          </p:txBody>
        </p:sp>
      </p:grpSp>
      <p:grpSp>
        <p:nvGrpSpPr>
          <p:cNvPr id="45" name="Group 44">
            <a:extLst>
              <a:ext uri="{FF2B5EF4-FFF2-40B4-BE49-F238E27FC236}">
                <a16:creationId xmlns:a16="http://schemas.microsoft.com/office/drawing/2014/main" id="{42957E86-05D0-9976-1348-E8663B9E950C}"/>
              </a:ext>
            </a:extLst>
          </p:cNvPr>
          <p:cNvGrpSpPr/>
          <p:nvPr/>
        </p:nvGrpSpPr>
        <p:grpSpPr>
          <a:xfrm>
            <a:off x="10002000" y="5643841"/>
            <a:ext cx="432000" cy="432000"/>
            <a:chOff x="6096000" y="3429000"/>
            <a:chExt cx="432000" cy="432000"/>
          </a:xfrm>
        </p:grpSpPr>
        <p:sp>
          <p:nvSpPr>
            <p:cNvPr id="46" name="Oval 45">
              <a:extLst>
                <a:ext uri="{FF2B5EF4-FFF2-40B4-BE49-F238E27FC236}">
                  <a16:creationId xmlns:a16="http://schemas.microsoft.com/office/drawing/2014/main" id="{6537673A-1A75-2F45-EFBA-0F957EE07557}"/>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7" name="TextBox 46">
              <a:extLst>
                <a:ext uri="{FF2B5EF4-FFF2-40B4-BE49-F238E27FC236}">
                  <a16:creationId xmlns:a16="http://schemas.microsoft.com/office/drawing/2014/main" id="{9BB43728-050C-9C0E-AC36-CF7A71F9DAF8}"/>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14</a:t>
              </a:r>
            </a:p>
          </p:txBody>
        </p:sp>
      </p:grpSp>
      <p:grpSp>
        <p:nvGrpSpPr>
          <p:cNvPr id="48" name="Group 47">
            <a:extLst>
              <a:ext uri="{FF2B5EF4-FFF2-40B4-BE49-F238E27FC236}">
                <a16:creationId xmlns:a16="http://schemas.microsoft.com/office/drawing/2014/main" id="{99397476-AE92-5791-4B13-EA7B73310964}"/>
              </a:ext>
            </a:extLst>
          </p:cNvPr>
          <p:cNvGrpSpPr/>
          <p:nvPr/>
        </p:nvGrpSpPr>
        <p:grpSpPr>
          <a:xfrm>
            <a:off x="8555454" y="5674014"/>
            <a:ext cx="432000" cy="432000"/>
            <a:chOff x="6096000" y="3429000"/>
            <a:chExt cx="432000" cy="432000"/>
          </a:xfrm>
        </p:grpSpPr>
        <p:sp>
          <p:nvSpPr>
            <p:cNvPr id="49" name="Oval 48">
              <a:extLst>
                <a:ext uri="{FF2B5EF4-FFF2-40B4-BE49-F238E27FC236}">
                  <a16:creationId xmlns:a16="http://schemas.microsoft.com/office/drawing/2014/main" id="{B6234EFE-CA2A-96F4-EED9-8A6EA7EBE21C}"/>
                </a:ext>
              </a:extLst>
            </p:cNvPr>
            <p:cNvSpPr/>
            <p:nvPr/>
          </p:nvSpPr>
          <p:spPr>
            <a:xfrm>
              <a:off x="6096000" y="3429000"/>
              <a:ext cx="432000" cy="432000"/>
            </a:xfrm>
            <a:prstGeom prst="ellipse">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0" name="TextBox 49">
              <a:extLst>
                <a:ext uri="{FF2B5EF4-FFF2-40B4-BE49-F238E27FC236}">
                  <a16:creationId xmlns:a16="http://schemas.microsoft.com/office/drawing/2014/main" id="{AB659739-4CBA-9592-905C-946FE8EB72DE}"/>
                </a:ext>
              </a:extLst>
            </p:cNvPr>
            <p:cNvSpPr txBox="1"/>
            <p:nvPr/>
          </p:nvSpPr>
          <p:spPr>
            <a:xfrm>
              <a:off x="6096000" y="3460334"/>
              <a:ext cx="432000" cy="369332"/>
            </a:xfrm>
            <a:prstGeom prst="rect">
              <a:avLst/>
            </a:prstGeom>
            <a:noFill/>
          </p:spPr>
          <p:txBody>
            <a:bodyPr wrap="square" rtlCol="0" anchor="ctr">
              <a:spAutoFit/>
            </a:bodyPr>
            <a:lstStyle/>
            <a:p>
              <a:pPr algn="ctr"/>
              <a:r>
                <a:rPr lang="en-US" b="1" dirty="0">
                  <a:solidFill>
                    <a:schemeClr val="bg1"/>
                  </a:solidFill>
                </a:rPr>
                <a:t>12</a:t>
              </a:r>
            </a:p>
          </p:txBody>
        </p:sp>
      </p:grpSp>
      <p:cxnSp>
        <p:nvCxnSpPr>
          <p:cNvPr id="53" name="Straight Connector 52">
            <a:extLst>
              <a:ext uri="{FF2B5EF4-FFF2-40B4-BE49-F238E27FC236}">
                <a16:creationId xmlns:a16="http://schemas.microsoft.com/office/drawing/2014/main" id="{63E60350-A509-E9C7-4D5B-825276DD1D0F}"/>
              </a:ext>
            </a:extLst>
          </p:cNvPr>
          <p:cNvCxnSpPr>
            <a:cxnSpLocks/>
            <a:stCxn id="5" idx="4"/>
            <a:endCxn id="12" idx="0"/>
          </p:cNvCxnSpPr>
          <p:nvPr/>
        </p:nvCxnSpPr>
        <p:spPr>
          <a:xfrm>
            <a:off x="4603800" y="4588680"/>
            <a:ext cx="458154" cy="900668"/>
          </a:xfrm>
          <a:prstGeom prst="line">
            <a:avLst/>
          </a:prstGeom>
          <a:ln w="19050">
            <a:solidFill>
              <a:srgbClr val="9947DA"/>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398A46D-D32F-0B2F-3824-953639C3DCDA}"/>
              </a:ext>
            </a:extLst>
          </p:cNvPr>
          <p:cNvCxnSpPr>
            <a:cxnSpLocks/>
            <a:stCxn id="6" idx="3"/>
            <a:endCxn id="16" idx="1"/>
          </p:cNvCxnSpPr>
          <p:nvPr/>
        </p:nvCxnSpPr>
        <p:spPr>
          <a:xfrm>
            <a:off x="4819800" y="4372680"/>
            <a:ext cx="890154" cy="387095"/>
          </a:xfrm>
          <a:prstGeom prst="line">
            <a:avLst/>
          </a:prstGeom>
          <a:ln w="19050">
            <a:solidFill>
              <a:srgbClr val="9947DA"/>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8103850-9E87-0C0A-E735-C93C2CE207F1}"/>
              </a:ext>
            </a:extLst>
          </p:cNvPr>
          <p:cNvCxnSpPr>
            <a:cxnSpLocks/>
            <a:stCxn id="12" idx="0"/>
            <a:endCxn id="9" idx="4"/>
          </p:cNvCxnSpPr>
          <p:nvPr/>
        </p:nvCxnSpPr>
        <p:spPr>
          <a:xfrm flipV="1">
            <a:off x="5061954" y="3729774"/>
            <a:ext cx="432000" cy="1759574"/>
          </a:xfrm>
          <a:prstGeom prst="line">
            <a:avLst/>
          </a:prstGeom>
          <a:ln w="19050">
            <a:solidFill>
              <a:srgbClr val="9947DA"/>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5D215F5-3635-E504-CC3F-135924394738}"/>
              </a:ext>
            </a:extLst>
          </p:cNvPr>
          <p:cNvCxnSpPr>
            <a:cxnSpLocks/>
            <a:stCxn id="10" idx="3"/>
            <a:endCxn id="22" idx="1"/>
          </p:cNvCxnSpPr>
          <p:nvPr/>
        </p:nvCxnSpPr>
        <p:spPr>
          <a:xfrm flipV="1">
            <a:off x="5709954" y="3329108"/>
            <a:ext cx="798546" cy="184666"/>
          </a:xfrm>
          <a:prstGeom prst="line">
            <a:avLst/>
          </a:prstGeom>
          <a:ln w="19050">
            <a:solidFill>
              <a:srgbClr val="9947DA"/>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8F4C017-5C9A-07E7-BE84-76A4BA4BEF6E}"/>
              </a:ext>
            </a:extLst>
          </p:cNvPr>
          <p:cNvCxnSpPr>
            <a:cxnSpLocks/>
            <a:stCxn id="25" idx="1"/>
            <a:endCxn id="22" idx="3"/>
          </p:cNvCxnSpPr>
          <p:nvPr/>
        </p:nvCxnSpPr>
        <p:spPr>
          <a:xfrm flipH="1">
            <a:off x="6940500" y="3275322"/>
            <a:ext cx="1146463" cy="53786"/>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870E5F-ED8A-D452-9FB0-55BB1B96A4E7}"/>
              </a:ext>
            </a:extLst>
          </p:cNvPr>
          <p:cNvCxnSpPr>
            <a:cxnSpLocks/>
            <a:stCxn id="31" idx="1"/>
            <a:endCxn id="16" idx="3"/>
          </p:cNvCxnSpPr>
          <p:nvPr/>
        </p:nvCxnSpPr>
        <p:spPr>
          <a:xfrm flipH="1">
            <a:off x="6141954" y="4747378"/>
            <a:ext cx="671617" cy="12397"/>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548B375-61D8-3182-66B1-5DE7DCB1E0E4}"/>
              </a:ext>
            </a:extLst>
          </p:cNvPr>
          <p:cNvCxnSpPr>
            <a:cxnSpLocks/>
            <a:stCxn id="18" idx="0"/>
            <a:endCxn id="15" idx="4"/>
          </p:cNvCxnSpPr>
          <p:nvPr/>
        </p:nvCxnSpPr>
        <p:spPr>
          <a:xfrm flipH="1" flipV="1">
            <a:off x="5925954" y="4975775"/>
            <a:ext cx="582546" cy="914239"/>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F9FC857-457C-5C72-C5F0-65DB80A57D66}"/>
              </a:ext>
            </a:extLst>
          </p:cNvPr>
          <p:cNvCxnSpPr>
            <a:cxnSpLocks/>
          </p:cNvCxnSpPr>
          <p:nvPr/>
        </p:nvCxnSpPr>
        <p:spPr>
          <a:xfrm flipV="1">
            <a:off x="6650754" y="4508926"/>
            <a:ext cx="1436209" cy="1440722"/>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C903FF6-2481-F537-B63E-5EA2DE7A36A5}"/>
              </a:ext>
            </a:extLst>
          </p:cNvPr>
          <p:cNvCxnSpPr>
            <a:cxnSpLocks/>
            <a:stCxn id="50" idx="1"/>
            <a:endCxn id="19" idx="3"/>
          </p:cNvCxnSpPr>
          <p:nvPr/>
        </p:nvCxnSpPr>
        <p:spPr>
          <a:xfrm flipH="1">
            <a:off x="6724500" y="5890014"/>
            <a:ext cx="1830954" cy="216000"/>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4B66FE-F032-95D7-6DB4-BD3E9CF4B4A7}"/>
              </a:ext>
            </a:extLst>
          </p:cNvPr>
          <p:cNvCxnSpPr>
            <a:cxnSpLocks/>
            <a:stCxn id="47" idx="1"/>
            <a:endCxn id="31" idx="3"/>
          </p:cNvCxnSpPr>
          <p:nvPr/>
        </p:nvCxnSpPr>
        <p:spPr>
          <a:xfrm flipH="1" flipV="1">
            <a:off x="7245571" y="4747378"/>
            <a:ext cx="2756429" cy="1112463"/>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5C4EC38-93C4-F589-A25F-0ABCF900A090}"/>
              </a:ext>
            </a:extLst>
          </p:cNvPr>
          <p:cNvCxnSpPr>
            <a:cxnSpLocks/>
            <a:stCxn id="25" idx="3"/>
            <a:endCxn id="34" idx="1"/>
          </p:cNvCxnSpPr>
          <p:nvPr/>
        </p:nvCxnSpPr>
        <p:spPr>
          <a:xfrm>
            <a:off x="8518963" y="3275322"/>
            <a:ext cx="1146463" cy="51160"/>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810B77A-E510-17DF-EBAC-818C65E6CEB1}"/>
              </a:ext>
            </a:extLst>
          </p:cNvPr>
          <p:cNvCxnSpPr>
            <a:cxnSpLocks/>
            <a:stCxn id="37" idx="1"/>
            <a:endCxn id="34" idx="3"/>
          </p:cNvCxnSpPr>
          <p:nvPr/>
        </p:nvCxnSpPr>
        <p:spPr>
          <a:xfrm flipH="1" flipV="1">
            <a:off x="10097426" y="3326482"/>
            <a:ext cx="582546" cy="133506"/>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4E48C73-7AC3-3C37-0FE3-C235D9DB6936}"/>
              </a:ext>
            </a:extLst>
          </p:cNvPr>
          <p:cNvCxnSpPr>
            <a:cxnSpLocks/>
            <a:stCxn id="46" idx="0"/>
            <a:endCxn id="37" idx="2"/>
          </p:cNvCxnSpPr>
          <p:nvPr/>
        </p:nvCxnSpPr>
        <p:spPr>
          <a:xfrm flipV="1">
            <a:off x="10218000" y="3644654"/>
            <a:ext cx="677972" cy="1999187"/>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6AA5E8A-3D74-801B-BB89-FC33B77B5878}"/>
              </a:ext>
            </a:extLst>
          </p:cNvPr>
          <p:cNvCxnSpPr>
            <a:cxnSpLocks/>
            <a:stCxn id="28" idx="3"/>
            <a:endCxn id="44" idx="1"/>
          </p:cNvCxnSpPr>
          <p:nvPr/>
        </p:nvCxnSpPr>
        <p:spPr>
          <a:xfrm>
            <a:off x="8442765" y="4341346"/>
            <a:ext cx="1146463" cy="372560"/>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3B3542A-5828-E08F-A7A0-A7096C2FED0E}"/>
              </a:ext>
            </a:extLst>
          </p:cNvPr>
          <p:cNvCxnSpPr>
            <a:cxnSpLocks/>
            <a:stCxn id="50" idx="3"/>
          </p:cNvCxnSpPr>
          <p:nvPr/>
        </p:nvCxnSpPr>
        <p:spPr>
          <a:xfrm flipV="1">
            <a:off x="8987454" y="4870466"/>
            <a:ext cx="677972" cy="1019548"/>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4CB9DA8-B486-28C2-20D8-50A2E9D01790}"/>
              </a:ext>
            </a:extLst>
          </p:cNvPr>
          <p:cNvCxnSpPr>
            <a:cxnSpLocks/>
            <a:stCxn id="40" idx="2"/>
            <a:endCxn id="44" idx="3"/>
          </p:cNvCxnSpPr>
          <p:nvPr/>
        </p:nvCxnSpPr>
        <p:spPr>
          <a:xfrm flipH="1" flipV="1">
            <a:off x="10021228" y="4713906"/>
            <a:ext cx="1230247" cy="111618"/>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9C24856-6096-5252-91D4-A59A38E894B8}"/>
              </a:ext>
            </a:extLst>
          </p:cNvPr>
          <p:cNvCxnSpPr>
            <a:cxnSpLocks/>
            <a:stCxn id="40" idx="4"/>
            <a:endCxn id="47" idx="3"/>
          </p:cNvCxnSpPr>
          <p:nvPr/>
        </p:nvCxnSpPr>
        <p:spPr>
          <a:xfrm flipH="1">
            <a:off x="10434000" y="5041524"/>
            <a:ext cx="1033475" cy="818317"/>
          </a:xfrm>
          <a:prstGeom prst="line">
            <a:avLst/>
          </a:prstGeom>
          <a:ln w="19050">
            <a:solidFill>
              <a:srgbClr val="EF6A6D"/>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8784FF9F-C259-07F5-13B2-382FDCFF6237}"/>
              </a:ext>
            </a:extLst>
          </p:cNvPr>
          <p:cNvGrpSpPr/>
          <p:nvPr/>
        </p:nvGrpSpPr>
        <p:grpSpPr>
          <a:xfrm>
            <a:off x="4832877" y="2578598"/>
            <a:ext cx="432000" cy="432000"/>
            <a:chOff x="4832877" y="2578598"/>
            <a:chExt cx="432000" cy="432000"/>
          </a:xfrm>
        </p:grpSpPr>
        <p:sp>
          <p:nvSpPr>
            <p:cNvPr id="51" name="Oval 50">
              <a:extLst>
                <a:ext uri="{FF2B5EF4-FFF2-40B4-BE49-F238E27FC236}">
                  <a16:creationId xmlns:a16="http://schemas.microsoft.com/office/drawing/2014/main" id="{3E505CB8-8333-AAF0-FB6B-92A2996DE972}"/>
                </a:ext>
              </a:extLst>
            </p:cNvPr>
            <p:cNvSpPr/>
            <p:nvPr/>
          </p:nvSpPr>
          <p:spPr>
            <a:xfrm>
              <a:off x="4832877" y="2578598"/>
              <a:ext cx="432000" cy="432000"/>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2" name="TextBox 51">
              <a:extLst>
                <a:ext uri="{FF2B5EF4-FFF2-40B4-BE49-F238E27FC236}">
                  <a16:creationId xmlns:a16="http://schemas.microsoft.com/office/drawing/2014/main" id="{C4C409AC-C203-E563-7859-AD63F4525BD8}"/>
                </a:ext>
              </a:extLst>
            </p:cNvPr>
            <p:cNvSpPr txBox="1"/>
            <p:nvPr/>
          </p:nvSpPr>
          <p:spPr>
            <a:xfrm>
              <a:off x="4832877" y="2609932"/>
              <a:ext cx="432000" cy="369332"/>
            </a:xfrm>
            <a:prstGeom prst="rect">
              <a:avLst/>
            </a:prstGeom>
            <a:noFill/>
          </p:spPr>
          <p:txBody>
            <a:bodyPr wrap="square" rtlCol="0" anchor="ctr">
              <a:spAutoFit/>
            </a:bodyPr>
            <a:lstStyle/>
            <a:p>
              <a:pPr algn="ctr"/>
              <a:r>
                <a:rPr lang="en-US" b="1" dirty="0">
                  <a:solidFill>
                    <a:schemeClr val="bg1"/>
                  </a:solidFill>
                </a:rPr>
                <a:t>Q</a:t>
              </a:r>
            </a:p>
          </p:txBody>
        </p:sp>
      </p:grpSp>
      <p:cxnSp>
        <p:nvCxnSpPr>
          <p:cNvPr id="56" name="Curved Connector 55">
            <a:extLst>
              <a:ext uri="{FF2B5EF4-FFF2-40B4-BE49-F238E27FC236}">
                <a16:creationId xmlns:a16="http://schemas.microsoft.com/office/drawing/2014/main" id="{6C7D9614-3B52-BBA6-CEAF-E9581033EC77}"/>
              </a:ext>
            </a:extLst>
          </p:cNvPr>
          <p:cNvCxnSpPr>
            <a:cxnSpLocks/>
            <a:stCxn id="52" idx="3"/>
            <a:endCxn id="21" idx="0"/>
          </p:cNvCxnSpPr>
          <p:nvPr/>
        </p:nvCxnSpPr>
        <p:spPr>
          <a:xfrm>
            <a:off x="5264877" y="2794598"/>
            <a:ext cx="1459623" cy="318510"/>
          </a:xfrm>
          <a:prstGeom prst="curvedConnector2">
            <a:avLst/>
          </a:prstGeom>
          <a:ln>
            <a:solidFill>
              <a:srgbClr val="9947DA"/>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E974933-CDB0-761C-5FC8-53D78AB850C6}"/>
              </a:ext>
            </a:extLst>
          </p:cNvPr>
          <p:cNvSpPr txBox="1"/>
          <p:nvPr/>
        </p:nvSpPr>
        <p:spPr>
          <a:xfrm>
            <a:off x="5876668" y="2600145"/>
            <a:ext cx="1706161" cy="246221"/>
          </a:xfrm>
          <a:prstGeom prst="rect">
            <a:avLst/>
          </a:prstGeom>
          <a:noFill/>
        </p:spPr>
        <p:txBody>
          <a:bodyPr wrap="square" rtlCol="0" anchor="ctr">
            <a:spAutoFit/>
          </a:bodyPr>
          <a:lstStyle/>
          <a:p>
            <a:pPr algn="ctr"/>
            <a:r>
              <a:rPr lang="en-US" sz="1000" dirty="0">
                <a:latin typeface="+mj-lt"/>
              </a:rPr>
              <a:t>Randomly chosen entry point</a:t>
            </a:r>
          </a:p>
        </p:txBody>
      </p:sp>
      <p:sp>
        <p:nvSpPr>
          <p:cNvPr id="68" name="TextBox 67">
            <a:extLst>
              <a:ext uri="{FF2B5EF4-FFF2-40B4-BE49-F238E27FC236}">
                <a16:creationId xmlns:a16="http://schemas.microsoft.com/office/drawing/2014/main" id="{E71CA463-DB08-729B-507C-1ECA2CD70B6C}"/>
              </a:ext>
            </a:extLst>
          </p:cNvPr>
          <p:cNvSpPr txBox="1"/>
          <p:nvPr/>
        </p:nvSpPr>
        <p:spPr>
          <a:xfrm>
            <a:off x="5571693" y="4249569"/>
            <a:ext cx="1424526" cy="246221"/>
          </a:xfrm>
          <a:prstGeom prst="rect">
            <a:avLst/>
          </a:prstGeom>
          <a:noFill/>
        </p:spPr>
        <p:txBody>
          <a:bodyPr wrap="square" rtlCol="0" anchor="ctr">
            <a:spAutoFit/>
          </a:bodyPr>
          <a:lstStyle/>
          <a:p>
            <a:pPr algn="ctr"/>
            <a:r>
              <a:rPr lang="en-US" sz="1000" b="1" dirty="0"/>
              <a:t>Local best: stop search</a:t>
            </a:r>
          </a:p>
        </p:txBody>
      </p:sp>
      <p:sp>
        <p:nvSpPr>
          <p:cNvPr id="70" name="TextBox 69">
            <a:extLst>
              <a:ext uri="{FF2B5EF4-FFF2-40B4-BE49-F238E27FC236}">
                <a16:creationId xmlns:a16="http://schemas.microsoft.com/office/drawing/2014/main" id="{A7B392C6-EC0E-F26D-80B7-AB14E4B442DA}"/>
              </a:ext>
            </a:extLst>
          </p:cNvPr>
          <p:cNvSpPr txBox="1"/>
          <p:nvPr/>
        </p:nvSpPr>
        <p:spPr>
          <a:xfrm>
            <a:off x="4150370" y="6071467"/>
            <a:ext cx="2217309" cy="553998"/>
          </a:xfrm>
          <a:prstGeom prst="rect">
            <a:avLst/>
          </a:prstGeom>
          <a:noFill/>
        </p:spPr>
        <p:txBody>
          <a:bodyPr wrap="square" rtlCol="0" anchor="ctr">
            <a:spAutoFit/>
          </a:bodyPr>
          <a:lstStyle/>
          <a:p>
            <a:pPr algn="ctr"/>
            <a:r>
              <a:rPr lang="en-US" sz="1000" dirty="0">
                <a:latin typeface="+mj-lt"/>
              </a:rPr>
              <a:t>We repeat the search with randomly chosen starting points and then keep the top K among all the visited nodes.</a:t>
            </a:r>
          </a:p>
        </p:txBody>
      </p:sp>
    </p:spTree>
    <p:extLst>
      <p:ext uri="{BB962C8B-B14F-4D97-AF65-F5344CB8AC3E}">
        <p14:creationId xmlns:p14="http://schemas.microsoft.com/office/powerpoint/2010/main" val="884746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HNSW: Idea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a:xfrm>
                <a:off x="838200" y="1825624"/>
                <a:ext cx="10515600" cy="1882983"/>
              </a:xfrm>
            </p:spPr>
            <p:txBody>
              <a:bodyPr>
                <a:normAutofit/>
              </a:bodyPr>
              <a:lstStyle/>
              <a:p>
                <a:pPr marL="0" indent="0">
                  <a:buNone/>
                </a:pPr>
                <a:r>
                  <a:rPr lang="en-US" sz="2000" dirty="0">
                    <a:latin typeface="+mj-lt"/>
                  </a:rPr>
                  <a:t>To go from NSW (Navigable Small Worlds) to HSNW (Hierarchical SNW), we need to introduce the algorithm behind the data structure known as </a:t>
                </a:r>
                <a:r>
                  <a:rPr lang="en-US" sz="2000" b="1" dirty="0"/>
                  <a:t>Skip-List</a:t>
                </a:r>
                <a:r>
                  <a:rPr lang="en-US" sz="2000" dirty="0">
                    <a:latin typeface="+mj-lt"/>
                  </a:rPr>
                  <a:t>.</a:t>
                </a:r>
              </a:p>
              <a:p>
                <a:pPr marL="0" indent="0">
                  <a:buNone/>
                </a:pPr>
                <a:r>
                  <a:rPr lang="en-US" sz="2000" dirty="0">
                    <a:latin typeface="+mj-lt"/>
                  </a:rPr>
                  <a:t>The skip list is a data structure that maintains a sorted list and allows search and insertion with an average of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m:rPr>
                            <m:sty m:val="p"/>
                          </m:rPr>
                          <a:rPr lang="el-GR" sz="2000" b="0" i="1" smtClean="0">
                            <a:latin typeface="Cambria Math" panose="02040503050406030204" pitchFamily="18" charset="0"/>
                            <a:ea typeface="Cambria Math" panose="02040503050406030204" pitchFamily="18" charset="0"/>
                          </a:rPr>
                          <m:t>Ν</m:t>
                        </m:r>
                      </m:e>
                    </m:func>
                    <m:r>
                      <a:rPr lang="en-US" sz="2000" b="0" i="1" smtClean="0">
                        <a:latin typeface="Cambria Math" panose="02040503050406030204" pitchFamily="18" charset="0"/>
                      </a:rPr>
                      <m:t>)</m:t>
                    </m:r>
                  </m:oMath>
                </a14:m>
                <a:r>
                  <a:rPr lang="en-US" sz="2000" dirty="0">
                    <a:latin typeface="+mj-lt"/>
                  </a:rPr>
                  <a:t> time complexity.</a:t>
                </a:r>
              </a:p>
              <a:p>
                <a:pPr marL="0" indent="0">
                  <a:buNone/>
                </a:pPr>
                <a:r>
                  <a:rPr lang="en-US" sz="2000" dirty="0">
                    <a:latin typeface="+mj-lt"/>
                  </a:rPr>
                  <a:t>Let’s search for the number </a:t>
                </a:r>
                <a:r>
                  <a:rPr lang="en-US" sz="2000" b="1" dirty="0"/>
                  <a:t>9</a:t>
                </a:r>
                <a:r>
                  <a:rPr lang="en-US" sz="2000" dirty="0">
                    <a:latin typeface="+mj-lt"/>
                  </a:rPr>
                  <a:t>.</a:t>
                </a:r>
              </a:p>
            </p:txBody>
          </p:sp>
        </mc:Choice>
        <mc:Fallback>
          <p:sp>
            <p:nvSpPr>
              <p:cNvPr id="3" name="Content Placeholder 2">
                <a:extLst>
                  <a:ext uri="{FF2B5EF4-FFF2-40B4-BE49-F238E27FC236}">
                    <a16:creationId xmlns:a16="http://schemas.microsoft.com/office/drawing/2014/main" id="{AFF8FE70-36F5-EF5B-1567-B2E099371795}"/>
                  </a:ext>
                </a:extLst>
              </p:cNvPr>
              <p:cNvSpPr>
                <a:spLocks noGrp="1" noRot="1" noChangeAspect="1" noMove="1" noResize="1" noEditPoints="1" noAdjustHandles="1" noChangeArrowheads="1" noChangeShapeType="1" noTextEdit="1"/>
              </p:cNvSpPr>
              <p:nvPr>
                <p:ph idx="1"/>
              </p:nvPr>
            </p:nvSpPr>
            <p:spPr>
              <a:xfrm>
                <a:off x="838200" y="1825624"/>
                <a:ext cx="10515600" cy="1882983"/>
              </a:xfrm>
              <a:blipFill>
                <a:blip r:embed="rId2"/>
                <a:stretch>
                  <a:fillRect l="-724" t="-3356"/>
                </a:stretch>
              </a:blipFill>
            </p:spPr>
            <p:txBody>
              <a:bodyPr/>
              <a:lstStyle/>
              <a:p>
                <a:r>
                  <a:rPr lang="en-US">
                    <a:noFill/>
                  </a:rPr>
                  <a:t> </a:t>
                </a:r>
              </a:p>
            </p:txBody>
          </p:sp>
        </mc:Fallback>
      </mc:AlternateContent>
      <p:grpSp>
        <p:nvGrpSpPr>
          <p:cNvPr id="116" name="Group 115">
            <a:extLst>
              <a:ext uri="{FF2B5EF4-FFF2-40B4-BE49-F238E27FC236}">
                <a16:creationId xmlns:a16="http://schemas.microsoft.com/office/drawing/2014/main" id="{B3D87E6B-3BE7-9B33-7C3A-0735BA863006}"/>
              </a:ext>
            </a:extLst>
          </p:cNvPr>
          <p:cNvGrpSpPr/>
          <p:nvPr/>
        </p:nvGrpSpPr>
        <p:grpSpPr>
          <a:xfrm>
            <a:off x="2842843" y="4222052"/>
            <a:ext cx="6506313" cy="1432808"/>
            <a:chOff x="2856507" y="4210901"/>
            <a:chExt cx="6506313" cy="1432808"/>
          </a:xfrm>
        </p:grpSpPr>
        <p:grpSp>
          <p:nvGrpSpPr>
            <p:cNvPr id="16" name="Group 15">
              <a:extLst>
                <a:ext uri="{FF2B5EF4-FFF2-40B4-BE49-F238E27FC236}">
                  <a16:creationId xmlns:a16="http://schemas.microsoft.com/office/drawing/2014/main" id="{38F92DE0-E018-1E70-D437-88602FD43B87}"/>
                </a:ext>
              </a:extLst>
            </p:cNvPr>
            <p:cNvGrpSpPr/>
            <p:nvPr/>
          </p:nvGrpSpPr>
          <p:grpSpPr>
            <a:xfrm>
              <a:off x="2856507" y="4210901"/>
              <a:ext cx="435792" cy="1425044"/>
              <a:chOff x="2702503" y="4461158"/>
              <a:chExt cx="435792" cy="1425044"/>
            </a:xfrm>
          </p:grpSpPr>
          <p:grpSp>
            <p:nvGrpSpPr>
              <p:cNvPr id="6" name="Group 5">
                <a:extLst>
                  <a:ext uri="{FF2B5EF4-FFF2-40B4-BE49-F238E27FC236}">
                    <a16:creationId xmlns:a16="http://schemas.microsoft.com/office/drawing/2014/main" id="{15E838C7-1774-8853-57C1-088A3F8C4D78}"/>
                  </a:ext>
                </a:extLst>
              </p:cNvPr>
              <p:cNvGrpSpPr/>
              <p:nvPr/>
            </p:nvGrpSpPr>
            <p:grpSpPr>
              <a:xfrm>
                <a:off x="2706295" y="5529942"/>
                <a:ext cx="432000" cy="356260"/>
                <a:chOff x="3944156" y="4180114"/>
                <a:chExt cx="432000" cy="356260"/>
              </a:xfrm>
            </p:grpSpPr>
            <p:sp>
              <p:nvSpPr>
                <p:cNvPr id="4" name="Rectangle 3">
                  <a:extLst>
                    <a:ext uri="{FF2B5EF4-FFF2-40B4-BE49-F238E27FC236}">
                      <a16:creationId xmlns:a16="http://schemas.microsoft.com/office/drawing/2014/main" id="{ED6A97F9-59A1-3A25-04A0-FC02174165DD}"/>
                    </a:ext>
                  </a:extLst>
                </p:cNvPr>
                <p:cNvSpPr/>
                <p:nvPr/>
              </p:nvSpPr>
              <p:spPr>
                <a:xfrm>
                  <a:off x="3978234" y="4180114"/>
                  <a:ext cx="356260" cy="356260"/>
                </a:xfrm>
                <a:prstGeom prst="rect">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7CA1F76-F9CF-982F-4D69-AD4523985B4E}"/>
                    </a:ext>
                  </a:extLst>
                </p:cNvPr>
                <p:cNvSpPr txBox="1"/>
                <p:nvPr/>
              </p:nvSpPr>
              <p:spPr>
                <a:xfrm>
                  <a:off x="3944156" y="4202498"/>
                  <a:ext cx="432000" cy="307777"/>
                </a:xfrm>
                <a:prstGeom prst="rect">
                  <a:avLst/>
                </a:prstGeom>
                <a:noFill/>
              </p:spPr>
              <p:txBody>
                <a:bodyPr wrap="square" rtlCol="0" anchor="ctr">
                  <a:spAutoFit/>
                </a:bodyPr>
                <a:lstStyle/>
                <a:p>
                  <a:pPr algn="ctr"/>
                  <a:r>
                    <a:rPr lang="en-US" sz="1400" b="1" dirty="0">
                      <a:solidFill>
                        <a:schemeClr val="bg1"/>
                      </a:solidFill>
                      <a:latin typeface="+mj-lt"/>
                    </a:rPr>
                    <a:t>H</a:t>
                  </a:r>
                  <a:r>
                    <a:rPr lang="en-US" sz="1400" b="1" baseline="-25000" dirty="0">
                      <a:solidFill>
                        <a:schemeClr val="bg1"/>
                      </a:solidFill>
                      <a:latin typeface="+mj-lt"/>
                    </a:rPr>
                    <a:t>0</a:t>
                  </a:r>
                </a:p>
              </p:txBody>
            </p:sp>
          </p:grpSp>
          <p:grpSp>
            <p:nvGrpSpPr>
              <p:cNvPr id="7" name="Group 6">
                <a:extLst>
                  <a:ext uri="{FF2B5EF4-FFF2-40B4-BE49-F238E27FC236}">
                    <a16:creationId xmlns:a16="http://schemas.microsoft.com/office/drawing/2014/main" id="{771F5EDC-F0E5-1790-4A2D-742BF1FB0C16}"/>
                  </a:ext>
                </a:extLst>
              </p:cNvPr>
              <p:cNvGrpSpPr/>
              <p:nvPr/>
            </p:nvGrpSpPr>
            <p:grpSpPr>
              <a:xfrm>
                <a:off x="2702503" y="5173681"/>
                <a:ext cx="432000" cy="356260"/>
                <a:chOff x="3940364" y="4180114"/>
                <a:chExt cx="432000" cy="356260"/>
              </a:xfrm>
            </p:grpSpPr>
            <p:sp>
              <p:nvSpPr>
                <p:cNvPr id="8" name="Rectangle 7">
                  <a:extLst>
                    <a:ext uri="{FF2B5EF4-FFF2-40B4-BE49-F238E27FC236}">
                      <a16:creationId xmlns:a16="http://schemas.microsoft.com/office/drawing/2014/main" id="{A1F442B9-7696-0936-F463-235022BA3DCE}"/>
                    </a:ext>
                  </a:extLst>
                </p:cNvPr>
                <p:cNvSpPr/>
                <p:nvPr/>
              </p:nvSpPr>
              <p:spPr>
                <a:xfrm>
                  <a:off x="3978234" y="4180114"/>
                  <a:ext cx="356260" cy="356260"/>
                </a:xfrm>
                <a:prstGeom prst="rect">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F0FEF06-79EC-D701-76B5-77827271C7BA}"/>
                    </a:ext>
                  </a:extLst>
                </p:cNvPr>
                <p:cNvSpPr txBox="1"/>
                <p:nvPr/>
              </p:nvSpPr>
              <p:spPr>
                <a:xfrm>
                  <a:off x="3940364" y="4204355"/>
                  <a:ext cx="432000" cy="307777"/>
                </a:xfrm>
                <a:prstGeom prst="rect">
                  <a:avLst/>
                </a:prstGeom>
                <a:noFill/>
              </p:spPr>
              <p:txBody>
                <a:bodyPr wrap="square" rtlCol="0" anchor="ctr">
                  <a:spAutoFit/>
                </a:bodyPr>
                <a:lstStyle/>
                <a:p>
                  <a:pPr algn="ctr"/>
                  <a:r>
                    <a:rPr lang="en-US" sz="1400" b="1" dirty="0">
                      <a:solidFill>
                        <a:schemeClr val="bg1"/>
                      </a:solidFill>
                      <a:latin typeface="+mj-lt"/>
                    </a:rPr>
                    <a:t>H</a:t>
                  </a:r>
                  <a:r>
                    <a:rPr lang="en-US" sz="1400" b="1" baseline="-25000" dirty="0">
                      <a:solidFill>
                        <a:schemeClr val="bg1"/>
                      </a:solidFill>
                      <a:latin typeface="+mj-lt"/>
                    </a:rPr>
                    <a:t>1</a:t>
                  </a:r>
                </a:p>
              </p:txBody>
            </p:sp>
          </p:grpSp>
          <p:grpSp>
            <p:nvGrpSpPr>
              <p:cNvPr id="10" name="Group 9">
                <a:extLst>
                  <a:ext uri="{FF2B5EF4-FFF2-40B4-BE49-F238E27FC236}">
                    <a16:creationId xmlns:a16="http://schemas.microsoft.com/office/drawing/2014/main" id="{DC9786AC-ACA4-1657-DFC9-4942B119250E}"/>
                  </a:ext>
                </a:extLst>
              </p:cNvPr>
              <p:cNvGrpSpPr/>
              <p:nvPr/>
            </p:nvGrpSpPr>
            <p:grpSpPr>
              <a:xfrm>
                <a:off x="2702503" y="4817419"/>
                <a:ext cx="432000" cy="356260"/>
                <a:chOff x="3940364" y="4180114"/>
                <a:chExt cx="432000" cy="356260"/>
              </a:xfrm>
            </p:grpSpPr>
            <p:sp>
              <p:nvSpPr>
                <p:cNvPr id="11" name="Rectangle 10">
                  <a:extLst>
                    <a:ext uri="{FF2B5EF4-FFF2-40B4-BE49-F238E27FC236}">
                      <a16:creationId xmlns:a16="http://schemas.microsoft.com/office/drawing/2014/main" id="{C351046A-E878-75F5-1235-94041903949D}"/>
                    </a:ext>
                  </a:extLst>
                </p:cNvPr>
                <p:cNvSpPr/>
                <p:nvPr/>
              </p:nvSpPr>
              <p:spPr>
                <a:xfrm>
                  <a:off x="3978234" y="4180114"/>
                  <a:ext cx="356260" cy="356260"/>
                </a:xfrm>
                <a:prstGeom prst="rect">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97BBE8-478F-83A0-F574-58D73CB6832C}"/>
                    </a:ext>
                  </a:extLst>
                </p:cNvPr>
                <p:cNvSpPr txBox="1"/>
                <p:nvPr/>
              </p:nvSpPr>
              <p:spPr>
                <a:xfrm>
                  <a:off x="3940364" y="4204355"/>
                  <a:ext cx="432000" cy="307777"/>
                </a:xfrm>
                <a:prstGeom prst="rect">
                  <a:avLst/>
                </a:prstGeom>
                <a:noFill/>
              </p:spPr>
              <p:txBody>
                <a:bodyPr wrap="square" rtlCol="0" anchor="ctr">
                  <a:spAutoFit/>
                </a:bodyPr>
                <a:lstStyle/>
                <a:p>
                  <a:pPr algn="ctr"/>
                  <a:r>
                    <a:rPr lang="en-US" sz="1400" b="1" dirty="0">
                      <a:solidFill>
                        <a:schemeClr val="bg1"/>
                      </a:solidFill>
                      <a:latin typeface="+mj-lt"/>
                    </a:rPr>
                    <a:t>H</a:t>
                  </a:r>
                  <a:r>
                    <a:rPr lang="en-US" sz="1400" b="1" baseline="-25000" dirty="0">
                      <a:solidFill>
                        <a:schemeClr val="bg1"/>
                      </a:solidFill>
                      <a:latin typeface="+mj-lt"/>
                    </a:rPr>
                    <a:t>2</a:t>
                  </a:r>
                </a:p>
              </p:txBody>
            </p:sp>
          </p:grpSp>
          <p:grpSp>
            <p:nvGrpSpPr>
              <p:cNvPr id="13" name="Group 12">
                <a:extLst>
                  <a:ext uri="{FF2B5EF4-FFF2-40B4-BE49-F238E27FC236}">
                    <a16:creationId xmlns:a16="http://schemas.microsoft.com/office/drawing/2014/main" id="{64196815-0AEB-BB88-873E-B31909375CAB}"/>
                  </a:ext>
                </a:extLst>
              </p:cNvPr>
              <p:cNvGrpSpPr/>
              <p:nvPr/>
            </p:nvGrpSpPr>
            <p:grpSpPr>
              <a:xfrm>
                <a:off x="2702503" y="4461158"/>
                <a:ext cx="432000" cy="356260"/>
                <a:chOff x="3940364" y="4180114"/>
                <a:chExt cx="432000" cy="356260"/>
              </a:xfrm>
            </p:grpSpPr>
            <p:sp>
              <p:nvSpPr>
                <p:cNvPr id="14" name="Rectangle 13">
                  <a:extLst>
                    <a:ext uri="{FF2B5EF4-FFF2-40B4-BE49-F238E27FC236}">
                      <a16:creationId xmlns:a16="http://schemas.microsoft.com/office/drawing/2014/main" id="{C928D572-F126-EBA4-6EFE-E7F053E51B78}"/>
                    </a:ext>
                  </a:extLst>
                </p:cNvPr>
                <p:cNvSpPr/>
                <p:nvPr/>
              </p:nvSpPr>
              <p:spPr>
                <a:xfrm>
                  <a:off x="3978234" y="4180114"/>
                  <a:ext cx="356260" cy="356260"/>
                </a:xfrm>
                <a:prstGeom prst="rect">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9E2610D-8473-AFD4-4B2F-EE926E435251}"/>
                    </a:ext>
                  </a:extLst>
                </p:cNvPr>
                <p:cNvSpPr txBox="1"/>
                <p:nvPr/>
              </p:nvSpPr>
              <p:spPr>
                <a:xfrm>
                  <a:off x="3940364" y="4204355"/>
                  <a:ext cx="432000" cy="307777"/>
                </a:xfrm>
                <a:prstGeom prst="rect">
                  <a:avLst/>
                </a:prstGeom>
                <a:noFill/>
              </p:spPr>
              <p:txBody>
                <a:bodyPr wrap="square" rtlCol="0" anchor="ctr">
                  <a:spAutoFit/>
                </a:bodyPr>
                <a:lstStyle/>
                <a:p>
                  <a:pPr algn="ctr"/>
                  <a:r>
                    <a:rPr lang="en-US" sz="1400" b="1" dirty="0">
                      <a:solidFill>
                        <a:schemeClr val="bg1"/>
                      </a:solidFill>
                      <a:latin typeface="+mj-lt"/>
                    </a:rPr>
                    <a:t>H</a:t>
                  </a:r>
                  <a:r>
                    <a:rPr lang="en-US" sz="1400" b="1" baseline="-25000" dirty="0">
                      <a:solidFill>
                        <a:schemeClr val="bg1"/>
                      </a:solidFill>
                      <a:latin typeface="+mj-lt"/>
                    </a:rPr>
                    <a:t>3</a:t>
                  </a:r>
                </a:p>
              </p:txBody>
            </p:sp>
          </p:grpSp>
        </p:grpSp>
        <p:grpSp>
          <p:nvGrpSpPr>
            <p:cNvPr id="17" name="Group 16">
              <a:extLst>
                <a:ext uri="{FF2B5EF4-FFF2-40B4-BE49-F238E27FC236}">
                  <a16:creationId xmlns:a16="http://schemas.microsoft.com/office/drawing/2014/main" id="{40567FF5-9987-9C9D-FF11-0DB994B4D2DF}"/>
                </a:ext>
              </a:extLst>
            </p:cNvPr>
            <p:cNvGrpSpPr/>
            <p:nvPr/>
          </p:nvGrpSpPr>
          <p:grpSpPr>
            <a:xfrm>
              <a:off x="8930820" y="4210903"/>
              <a:ext cx="432000" cy="1425044"/>
              <a:chOff x="2702503" y="4461158"/>
              <a:chExt cx="432000" cy="1425044"/>
            </a:xfrm>
          </p:grpSpPr>
          <p:grpSp>
            <p:nvGrpSpPr>
              <p:cNvPr id="18" name="Group 17">
                <a:extLst>
                  <a:ext uri="{FF2B5EF4-FFF2-40B4-BE49-F238E27FC236}">
                    <a16:creationId xmlns:a16="http://schemas.microsoft.com/office/drawing/2014/main" id="{8164A540-7658-BB79-426D-0BB781272C8A}"/>
                  </a:ext>
                </a:extLst>
              </p:cNvPr>
              <p:cNvGrpSpPr/>
              <p:nvPr/>
            </p:nvGrpSpPr>
            <p:grpSpPr>
              <a:xfrm>
                <a:off x="2702503" y="5529942"/>
                <a:ext cx="432000" cy="356260"/>
                <a:chOff x="3940364" y="4180114"/>
                <a:chExt cx="432000" cy="356260"/>
              </a:xfrm>
            </p:grpSpPr>
            <p:sp>
              <p:nvSpPr>
                <p:cNvPr id="28" name="Rectangle 27">
                  <a:extLst>
                    <a:ext uri="{FF2B5EF4-FFF2-40B4-BE49-F238E27FC236}">
                      <a16:creationId xmlns:a16="http://schemas.microsoft.com/office/drawing/2014/main" id="{164ADC3F-E741-635D-C4B1-2D097BC6ACBD}"/>
                    </a:ext>
                  </a:extLst>
                </p:cNvPr>
                <p:cNvSpPr/>
                <p:nvPr/>
              </p:nvSpPr>
              <p:spPr>
                <a:xfrm>
                  <a:off x="3978234" y="4180114"/>
                  <a:ext cx="356260" cy="356260"/>
                </a:xfrm>
                <a:prstGeom prst="rect">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40170D0A-0F8A-3A98-231F-D51F5E7A3930}"/>
                    </a:ext>
                  </a:extLst>
                </p:cNvPr>
                <p:cNvSpPr txBox="1"/>
                <p:nvPr/>
              </p:nvSpPr>
              <p:spPr>
                <a:xfrm>
                  <a:off x="3940364" y="4204355"/>
                  <a:ext cx="432000" cy="307777"/>
                </a:xfrm>
                <a:prstGeom prst="rect">
                  <a:avLst/>
                </a:prstGeom>
                <a:noFill/>
              </p:spPr>
              <p:txBody>
                <a:bodyPr wrap="square" rtlCol="0" anchor="ctr">
                  <a:spAutoFit/>
                </a:bodyPr>
                <a:lstStyle/>
                <a:p>
                  <a:pPr algn="ctr"/>
                  <a:r>
                    <a:rPr lang="en-US" sz="1400" b="1" dirty="0">
                      <a:solidFill>
                        <a:schemeClr val="bg1"/>
                      </a:solidFill>
                      <a:latin typeface="+mj-lt"/>
                    </a:rPr>
                    <a:t>E</a:t>
                  </a:r>
                  <a:endParaRPr lang="en-US" sz="1400" b="1" baseline="-25000" dirty="0">
                    <a:solidFill>
                      <a:schemeClr val="bg1"/>
                    </a:solidFill>
                    <a:latin typeface="+mj-lt"/>
                  </a:endParaRPr>
                </a:p>
              </p:txBody>
            </p:sp>
          </p:grpSp>
          <p:grpSp>
            <p:nvGrpSpPr>
              <p:cNvPr id="19" name="Group 18">
                <a:extLst>
                  <a:ext uri="{FF2B5EF4-FFF2-40B4-BE49-F238E27FC236}">
                    <a16:creationId xmlns:a16="http://schemas.microsoft.com/office/drawing/2014/main" id="{885CA8AE-EDFB-8657-2DA7-18A645281B56}"/>
                  </a:ext>
                </a:extLst>
              </p:cNvPr>
              <p:cNvGrpSpPr/>
              <p:nvPr/>
            </p:nvGrpSpPr>
            <p:grpSpPr>
              <a:xfrm>
                <a:off x="2702503" y="5173681"/>
                <a:ext cx="432000" cy="356260"/>
                <a:chOff x="3940364" y="4180114"/>
                <a:chExt cx="432000" cy="356260"/>
              </a:xfrm>
            </p:grpSpPr>
            <p:sp>
              <p:nvSpPr>
                <p:cNvPr id="26" name="Rectangle 25">
                  <a:extLst>
                    <a:ext uri="{FF2B5EF4-FFF2-40B4-BE49-F238E27FC236}">
                      <a16:creationId xmlns:a16="http://schemas.microsoft.com/office/drawing/2014/main" id="{6C09599E-1712-0426-11D8-F607800CA180}"/>
                    </a:ext>
                  </a:extLst>
                </p:cNvPr>
                <p:cNvSpPr/>
                <p:nvPr/>
              </p:nvSpPr>
              <p:spPr>
                <a:xfrm>
                  <a:off x="3978234" y="4180114"/>
                  <a:ext cx="356260" cy="356260"/>
                </a:xfrm>
                <a:prstGeom prst="rect">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09B74FC-677E-E60B-A42E-9A55A822ED87}"/>
                    </a:ext>
                  </a:extLst>
                </p:cNvPr>
                <p:cNvSpPr txBox="1"/>
                <p:nvPr/>
              </p:nvSpPr>
              <p:spPr>
                <a:xfrm>
                  <a:off x="3940364" y="4204355"/>
                  <a:ext cx="432000" cy="307777"/>
                </a:xfrm>
                <a:prstGeom prst="rect">
                  <a:avLst/>
                </a:prstGeom>
                <a:noFill/>
              </p:spPr>
              <p:txBody>
                <a:bodyPr wrap="square" rtlCol="0" anchor="ctr">
                  <a:spAutoFit/>
                </a:bodyPr>
                <a:lstStyle/>
                <a:p>
                  <a:pPr algn="ctr"/>
                  <a:r>
                    <a:rPr lang="en-US" sz="1400" b="1" dirty="0">
                      <a:solidFill>
                        <a:schemeClr val="bg1"/>
                      </a:solidFill>
                      <a:latin typeface="+mj-lt"/>
                    </a:rPr>
                    <a:t>E</a:t>
                  </a:r>
                  <a:endParaRPr lang="en-US" sz="1400" b="1" baseline="-25000" dirty="0">
                    <a:solidFill>
                      <a:schemeClr val="bg1"/>
                    </a:solidFill>
                    <a:latin typeface="+mj-lt"/>
                  </a:endParaRPr>
                </a:p>
              </p:txBody>
            </p:sp>
          </p:grpSp>
          <p:grpSp>
            <p:nvGrpSpPr>
              <p:cNvPr id="20" name="Group 19">
                <a:extLst>
                  <a:ext uri="{FF2B5EF4-FFF2-40B4-BE49-F238E27FC236}">
                    <a16:creationId xmlns:a16="http://schemas.microsoft.com/office/drawing/2014/main" id="{407F832D-22F8-6B9F-E374-2AC4AAD654F9}"/>
                  </a:ext>
                </a:extLst>
              </p:cNvPr>
              <p:cNvGrpSpPr/>
              <p:nvPr/>
            </p:nvGrpSpPr>
            <p:grpSpPr>
              <a:xfrm>
                <a:off x="2702503" y="4817419"/>
                <a:ext cx="432000" cy="356260"/>
                <a:chOff x="3940364" y="4180114"/>
                <a:chExt cx="432000" cy="356260"/>
              </a:xfrm>
            </p:grpSpPr>
            <p:sp>
              <p:nvSpPr>
                <p:cNvPr id="24" name="Rectangle 23">
                  <a:extLst>
                    <a:ext uri="{FF2B5EF4-FFF2-40B4-BE49-F238E27FC236}">
                      <a16:creationId xmlns:a16="http://schemas.microsoft.com/office/drawing/2014/main" id="{58EB0B1D-838C-3943-3003-7D7023F54E76}"/>
                    </a:ext>
                  </a:extLst>
                </p:cNvPr>
                <p:cNvSpPr/>
                <p:nvPr/>
              </p:nvSpPr>
              <p:spPr>
                <a:xfrm>
                  <a:off x="3978234" y="4180114"/>
                  <a:ext cx="356260" cy="356260"/>
                </a:xfrm>
                <a:prstGeom prst="rect">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2AFF8FF9-2E44-45F0-4C9A-876B18D9B8C2}"/>
                    </a:ext>
                  </a:extLst>
                </p:cNvPr>
                <p:cNvSpPr txBox="1"/>
                <p:nvPr/>
              </p:nvSpPr>
              <p:spPr>
                <a:xfrm>
                  <a:off x="3940364" y="4204355"/>
                  <a:ext cx="432000" cy="307777"/>
                </a:xfrm>
                <a:prstGeom prst="rect">
                  <a:avLst/>
                </a:prstGeom>
                <a:noFill/>
              </p:spPr>
              <p:txBody>
                <a:bodyPr wrap="square" rtlCol="0" anchor="ctr">
                  <a:spAutoFit/>
                </a:bodyPr>
                <a:lstStyle/>
                <a:p>
                  <a:pPr algn="ctr"/>
                  <a:r>
                    <a:rPr lang="en-US" sz="1400" b="1" dirty="0">
                      <a:solidFill>
                        <a:schemeClr val="bg1"/>
                      </a:solidFill>
                      <a:latin typeface="+mj-lt"/>
                    </a:rPr>
                    <a:t>E</a:t>
                  </a:r>
                  <a:endParaRPr lang="en-US" sz="1400" b="1" baseline="-25000" dirty="0">
                    <a:solidFill>
                      <a:schemeClr val="bg1"/>
                    </a:solidFill>
                    <a:latin typeface="+mj-lt"/>
                  </a:endParaRPr>
                </a:p>
              </p:txBody>
            </p:sp>
          </p:grpSp>
          <p:grpSp>
            <p:nvGrpSpPr>
              <p:cNvPr id="21" name="Group 20">
                <a:extLst>
                  <a:ext uri="{FF2B5EF4-FFF2-40B4-BE49-F238E27FC236}">
                    <a16:creationId xmlns:a16="http://schemas.microsoft.com/office/drawing/2014/main" id="{0742E04E-DB9B-B45F-BE09-5CE496E994EF}"/>
                  </a:ext>
                </a:extLst>
              </p:cNvPr>
              <p:cNvGrpSpPr/>
              <p:nvPr/>
            </p:nvGrpSpPr>
            <p:grpSpPr>
              <a:xfrm>
                <a:off x="2702503" y="4461158"/>
                <a:ext cx="432000" cy="356260"/>
                <a:chOff x="3940364" y="4180114"/>
                <a:chExt cx="432000" cy="356260"/>
              </a:xfrm>
            </p:grpSpPr>
            <p:sp>
              <p:nvSpPr>
                <p:cNvPr id="22" name="Rectangle 21">
                  <a:extLst>
                    <a:ext uri="{FF2B5EF4-FFF2-40B4-BE49-F238E27FC236}">
                      <a16:creationId xmlns:a16="http://schemas.microsoft.com/office/drawing/2014/main" id="{8752B778-6E35-C59C-4615-E32588059A8E}"/>
                    </a:ext>
                  </a:extLst>
                </p:cNvPr>
                <p:cNvSpPr/>
                <p:nvPr/>
              </p:nvSpPr>
              <p:spPr>
                <a:xfrm>
                  <a:off x="3978234" y="4180114"/>
                  <a:ext cx="356260" cy="356260"/>
                </a:xfrm>
                <a:prstGeom prst="rect">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81959DA0-AF2D-3C10-E1EE-8B34C4018A62}"/>
                    </a:ext>
                  </a:extLst>
                </p:cNvPr>
                <p:cNvSpPr txBox="1"/>
                <p:nvPr/>
              </p:nvSpPr>
              <p:spPr>
                <a:xfrm>
                  <a:off x="3940364" y="4204355"/>
                  <a:ext cx="432000" cy="307777"/>
                </a:xfrm>
                <a:prstGeom prst="rect">
                  <a:avLst/>
                </a:prstGeom>
                <a:noFill/>
              </p:spPr>
              <p:txBody>
                <a:bodyPr wrap="square" rtlCol="0" anchor="ctr">
                  <a:spAutoFit/>
                </a:bodyPr>
                <a:lstStyle/>
                <a:p>
                  <a:pPr algn="ctr"/>
                  <a:r>
                    <a:rPr lang="en-US" sz="1400" b="1" dirty="0">
                      <a:solidFill>
                        <a:schemeClr val="bg1"/>
                      </a:solidFill>
                      <a:latin typeface="+mj-lt"/>
                    </a:rPr>
                    <a:t>E</a:t>
                  </a:r>
                  <a:endParaRPr lang="en-US" sz="1400" b="1" baseline="-25000" dirty="0">
                    <a:solidFill>
                      <a:schemeClr val="bg1"/>
                    </a:solidFill>
                    <a:latin typeface="+mj-lt"/>
                  </a:endParaRPr>
                </a:p>
              </p:txBody>
            </p:sp>
          </p:grpSp>
        </p:grpSp>
        <p:sp>
          <p:nvSpPr>
            <p:cNvPr id="43" name="Rectangle 42">
              <a:extLst>
                <a:ext uri="{FF2B5EF4-FFF2-40B4-BE49-F238E27FC236}">
                  <a16:creationId xmlns:a16="http://schemas.microsoft.com/office/drawing/2014/main" id="{5A4BC32C-5BF3-2645-F0A1-0262627BE189}"/>
                </a:ext>
              </a:extLst>
            </p:cNvPr>
            <p:cNvSpPr/>
            <p:nvPr/>
          </p:nvSpPr>
          <p:spPr>
            <a:xfrm>
              <a:off x="3658522" y="5279684"/>
              <a:ext cx="356260" cy="356260"/>
            </a:xfrm>
            <a:prstGeom prst="rect">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998385B4-CCD1-8E18-6B44-C4146A157C8B}"/>
                </a:ext>
              </a:extLst>
            </p:cNvPr>
            <p:cNvSpPr/>
            <p:nvPr/>
          </p:nvSpPr>
          <p:spPr>
            <a:xfrm>
              <a:off x="5188408" y="5279687"/>
              <a:ext cx="356260" cy="356260"/>
            </a:xfrm>
            <a:prstGeom prst="rect">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1C99FE4E-2B70-EDB7-4612-023F666446BA}"/>
                </a:ext>
              </a:extLst>
            </p:cNvPr>
            <p:cNvGrpSpPr/>
            <p:nvPr/>
          </p:nvGrpSpPr>
          <p:grpSpPr>
            <a:xfrm>
              <a:off x="4422667" y="4210901"/>
              <a:ext cx="356260" cy="1425044"/>
              <a:chOff x="5631741" y="3676507"/>
              <a:chExt cx="356260" cy="1425044"/>
            </a:xfrm>
          </p:grpSpPr>
          <p:sp>
            <p:nvSpPr>
              <p:cNvPr id="61" name="Rectangle 60">
                <a:extLst>
                  <a:ext uri="{FF2B5EF4-FFF2-40B4-BE49-F238E27FC236}">
                    <a16:creationId xmlns:a16="http://schemas.microsoft.com/office/drawing/2014/main" id="{62C85D2E-6346-4673-0271-D179A5598855}"/>
                  </a:ext>
                </a:extLst>
              </p:cNvPr>
              <p:cNvSpPr/>
              <p:nvPr/>
            </p:nvSpPr>
            <p:spPr>
              <a:xfrm>
                <a:off x="5631741" y="4745291"/>
                <a:ext cx="356260" cy="356260"/>
              </a:xfrm>
              <a:prstGeom prst="rect">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0C5F0-A6D3-762A-7AA3-ECBD78DD8F47}"/>
                  </a:ext>
                </a:extLst>
              </p:cNvPr>
              <p:cNvSpPr/>
              <p:nvPr/>
            </p:nvSpPr>
            <p:spPr>
              <a:xfrm>
                <a:off x="5631741" y="4389030"/>
                <a:ext cx="356260" cy="356260"/>
              </a:xfrm>
              <a:prstGeom prst="rect">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8CE5BF61-94FC-DBE9-5FC1-DFEE9D5D6D96}"/>
                  </a:ext>
                </a:extLst>
              </p:cNvPr>
              <p:cNvSpPr/>
              <p:nvPr/>
            </p:nvSpPr>
            <p:spPr>
              <a:xfrm>
                <a:off x="5631741" y="4032768"/>
                <a:ext cx="356260" cy="356260"/>
              </a:xfrm>
              <a:prstGeom prst="rect">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4A666602-314E-A815-387E-7CC9EEA57F6F}"/>
                  </a:ext>
                </a:extLst>
              </p:cNvPr>
              <p:cNvSpPr/>
              <p:nvPr/>
            </p:nvSpPr>
            <p:spPr>
              <a:xfrm>
                <a:off x="5631741" y="3676507"/>
                <a:ext cx="356260" cy="356260"/>
              </a:xfrm>
              <a:prstGeom prst="rect">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Rectangle 63">
              <a:extLst>
                <a:ext uri="{FF2B5EF4-FFF2-40B4-BE49-F238E27FC236}">
                  <a16:creationId xmlns:a16="http://schemas.microsoft.com/office/drawing/2014/main" id="{46198039-0CFC-BA64-EED5-1E359771FB53}"/>
                </a:ext>
              </a:extLst>
            </p:cNvPr>
            <p:cNvSpPr/>
            <p:nvPr/>
          </p:nvSpPr>
          <p:spPr>
            <a:xfrm>
              <a:off x="5947463" y="5287449"/>
              <a:ext cx="356260" cy="356260"/>
            </a:xfrm>
            <a:prstGeom prst="rect">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E73FDD5F-41AB-1547-307B-CAC4FE0BE07B}"/>
                </a:ext>
              </a:extLst>
            </p:cNvPr>
            <p:cNvSpPr/>
            <p:nvPr/>
          </p:nvSpPr>
          <p:spPr>
            <a:xfrm>
              <a:off x="5947463" y="4931186"/>
              <a:ext cx="356260" cy="356260"/>
            </a:xfrm>
            <a:prstGeom prst="rect">
              <a:avLst/>
            </a:prstGeom>
            <a:solidFill>
              <a:srgbClr val="FFD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FBC36F05-B2E5-8FFD-F017-4F32549EDC36}"/>
                </a:ext>
              </a:extLst>
            </p:cNvPr>
            <p:cNvSpPr/>
            <p:nvPr/>
          </p:nvSpPr>
          <p:spPr>
            <a:xfrm>
              <a:off x="6711608" y="5277825"/>
              <a:ext cx="356260" cy="356260"/>
            </a:xfrm>
            <a:prstGeom prst="rect">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67">
              <a:extLst>
                <a:ext uri="{FF2B5EF4-FFF2-40B4-BE49-F238E27FC236}">
                  <a16:creationId xmlns:a16="http://schemas.microsoft.com/office/drawing/2014/main" id="{80C56F4F-9EF7-5880-2E66-3E6174078B45}"/>
                </a:ext>
              </a:extLst>
            </p:cNvPr>
            <p:cNvGrpSpPr/>
            <p:nvPr/>
          </p:nvGrpSpPr>
          <p:grpSpPr>
            <a:xfrm>
              <a:off x="7478326" y="4570456"/>
              <a:ext cx="356260" cy="1068783"/>
              <a:chOff x="5631741" y="4032768"/>
              <a:chExt cx="356260" cy="1068783"/>
            </a:xfrm>
          </p:grpSpPr>
          <p:sp>
            <p:nvSpPr>
              <p:cNvPr id="69" name="Rectangle 68">
                <a:extLst>
                  <a:ext uri="{FF2B5EF4-FFF2-40B4-BE49-F238E27FC236}">
                    <a16:creationId xmlns:a16="http://schemas.microsoft.com/office/drawing/2014/main" id="{3D9F75B9-83DD-99E9-8946-8A6E5673FF21}"/>
                  </a:ext>
                </a:extLst>
              </p:cNvPr>
              <p:cNvSpPr/>
              <p:nvPr/>
            </p:nvSpPr>
            <p:spPr>
              <a:xfrm>
                <a:off x="5631741" y="4745291"/>
                <a:ext cx="356260" cy="356260"/>
              </a:xfrm>
              <a:prstGeom prst="rect">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E8788134-858C-19D7-FC72-B2775ADBA928}"/>
                  </a:ext>
                </a:extLst>
              </p:cNvPr>
              <p:cNvSpPr/>
              <p:nvPr/>
            </p:nvSpPr>
            <p:spPr>
              <a:xfrm>
                <a:off x="5631741" y="4389030"/>
                <a:ext cx="356260" cy="356260"/>
              </a:xfrm>
              <a:prstGeom prst="rect">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FB0B5A39-FF54-A227-41C2-678E28BB1116}"/>
                  </a:ext>
                </a:extLst>
              </p:cNvPr>
              <p:cNvSpPr/>
              <p:nvPr/>
            </p:nvSpPr>
            <p:spPr>
              <a:xfrm>
                <a:off x="5631741" y="4032768"/>
                <a:ext cx="356260" cy="356260"/>
              </a:xfrm>
              <a:prstGeom prst="rect">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Rectangle 72">
              <a:extLst>
                <a:ext uri="{FF2B5EF4-FFF2-40B4-BE49-F238E27FC236}">
                  <a16:creationId xmlns:a16="http://schemas.microsoft.com/office/drawing/2014/main" id="{4F4E6ED6-C376-7BB4-489E-81467C3536A2}"/>
                </a:ext>
              </a:extLst>
            </p:cNvPr>
            <p:cNvSpPr/>
            <p:nvPr/>
          </p:nvSpPr>
          <p:spPr>
            <a:xfrm>
              <a:off x="8241494" y="5287449"/>
              <a:ext cx="356260" cy="356260"/>
            </a:xfrm>
            <a:prstGeom prst="rect">
              <a:avLst/>
            </a:prstGeom>
            <a:solidFill>
              <a:srgbClr val="EF6A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7D5FC230-EEF1-07EC-0284-1BD15113C6F4}"/>
                </a:ext>
              </a:extLst>
            </p:cNvPr>
            <p:cNvCxnSpPr>
              <a:cxnSpLocks/>
              <a:stCxn id="4" idx="3"/>
              <a:endCxn id="43" idx="1"/>
            </p:cNvCxnSpPr>
            <p:nvPr/>
          </p:nvCxnSpPr>
          <p:spPr>
            <a:xfrm flipV="1">
              <a:off x="3250637" y="5457814"/>
              <a:ext cx="407885" cy="1"/>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6BC013E-B0F5-96AA-3576-E26302139341}"/>
                </a:ext>
              </a:extLst>
            </p:cNvPr>
            <p:cNvCxnSpPr>
              <a:cxnSpLocks/>
              <a:endCxn id="59" idx="1"/>
            </p:cNvCxnSpPr>
            <p:nvPr/>
          </p:nvCxnSpPr>
          <p:spPr>
            <a:xfrm flipV="1">
              <a:off x="3249003" y="5101554"/>
              <a:ext cx="1173664" cy="1854"/>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73C07C7-4752-411F-FD7D-B410DDCA0925}"/>
                </a:ext>
              </a:extLst>
            </p:cNvPr>
            <p:cNvCxnSpPr>
              <a:cxnSpLocks/>
              <a:endCxn id="57" idx="1"/>
            </p:cNvCxnSpPr>
            <p:nvPr/>
          </p:nvCxnSpPr>
          <p:spPr>
            <a:xfrm flipV="1">
              <a:off x="3248169" y="4745292"/>
              <a:ext cx="1174498" cy="1854"/>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9BAA9C9-DB87-2890-11FF-26FCF1FF4AE2}"/>
                </a:ext>
              </a:extLst>
            </p:cNvPr>
            <p:cNvCxnSpPr>
              <a:cxnSpLocks/>
              <a:endCxn id="55" idx="1"/>
            </p:cNvCxnSpPr>
            <p:nvPr/>
          </p:nvCxnSpPr>
          <p:spPr>
            <a:xfrm flipV="1">
              <a:off x="3248170" y="4389031"/>
              <a:ext cx="1174497" cy="1854"/>
            </a:xfrm>
            <a:prstGeom prst="straightConnector1">
              <a:avLst/>
            </a:prstGeom>
            <a:ln>
              <a:solidFill>
                <a:srgbClr val="FFD966"/>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C50C353-A8DD-D962-AA28-4ACF926B0C3A}"/>
                </a:ext>
              </a:extLst>
            </p:cNvPr>
            <p:cNvCxnSpPr>
              <a:cxnSpLocks/>
            </p:cNvCxnSpPr>
            <p:nvPr/>
          </p:nvCxnSpPr>
          <p:spPr>
            <a:xfrm flipV="1">
              <a:off x="4777219" y="5457810"/>
              <a:ext cx="407885" cy="1"/>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06E2D2F-14F5-C6BE-5767-55C5EB6A9083}"/>
                </a:ext>
              </a:extLst>
            </p:cNvPr>
            <p:cNvCxnSpPr>
              <a:cxnSpLocks/>
            </p:cNvCxnSpPr>
            <p:nvPr/>
          </p:nvCxnSpPr>
          <p:spPr>
            <a:xfrm flipV="1">
              <a:off x="4012209" y="5455956"/>
              <a:ext cx="407885" cy="1"/>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16DC645-9AA7-62EB-8419-C1A834B83397}"/>
                </a:ext>
              </a:extLst>
            </p:cNvPr>
            <p:cNvCxnSpPr>
              <a:cxnSpLocks/>
            </p:cNvCxnSpPr>
            <p:nvPr/>
          </p:nvCxnSpPr>
          <p:spPr>
            <a:xfrm flipV="1">
              <a:off x="4773799" y="5099691"/>
              <a:ext cx="1173664" cy="1854"/>
            </a:xfrm>
            <a:prstGeom prst="straightConnector1">
              <a:avLst/>
            </a:prstGeom>
            <a:ln>
              <a:solidFill>
                <a:srgbClr val="FFD966"/>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621AD4B-E311-955B-D028-D3E9801CEA25}"/>
                </a:ext>
              </a:extLst>
            </p:cNvPr>
            <p:cNvCxnSpPr>
              <a:cxnSpLocks/>
            </p:cNvCxnSpPr>
            <p:nvPr/>
          </p:nvCxnSpPr>
          <p:spPr>
            <a:xfrm flipV="1">
              <a:off x="5546264" y="5463713"/>
              <a:ext cx="407885" cy="1"/>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8D76589-A3D6-6A9A-21E0-08C48FA4CAC6}"/>
                </a:ext>
              </a:extLst>
            </p:cNvPr>
            <p:cNvCxnSpPr>
              <a:cxnSpLocks/>
            </p:cNvCxnSpPr>
            <p:nvPr/>
          </p:nvCxnSpPr>
          <p:spPr>
            <a:xfrm flipV="1">
              <a:off x="6301937" y="5455955"/>
              <a:ext cx="407885" cy="1"/>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650B60C-D746-12C1-EDC0-D57843A6E32D}"/>
                </a:ext>
              </a:extLst>
            </p:cNvPr>
            <p:cNvCxnSpPr>
              <a:cxnSpLocks/>
            </p:cNvCxnSpPr>
            <p:nvPr/>
          </p:nvCxnSpPr>
          <p:spPr>
            <a:xfrm flipV="1">
              <a:off x="6309783" y="5099691"/>
              <a:ext cx="1173664" cy="1854"/>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83DC085-4788-C874-62C5-689D149AB7DE}"/>
                </a:ext>
              </a:extLst>
            </p:cNvPr>
            <p:cNvCxnSpPr>
              <a:cxnSpLocks/>
            </p:cNvCxnSpPr>
            <p:nvPr/>
          </p:nvCxnSpPr>
          <p:spPr>
            <a:xfrm flipV="1">
              <a:off x="7072959" y="5451483"/>
              <a:ext cx="407885" cy="1"/>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D3CC374-74A7-B997-80E0-6EAD7646B7EB}"/>
                </a:ext>
              </a:extLst>
            </p:cNvPr>
            <p:cNvCxnSpPr>
              <a:cxnSpLocks/>
            </p:cNvCxnSpPr>
            <p:nvPr/>
          </p:nvCxnSpPr>
          <p:spPr>
            <a:xfrm flipV="1">
              <a:off x="7833609" y="5451482"/>
              <a:ext cx="407885" cy="1"/>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B4A32ED-4D30-7CBF-1B60-E903D4418E81}"/>
                </a:ext>
              </a:extLst>
            </p:cNvPr>
            <p:cNvCxnSpPr>
              <a:cxnSpLocks/>
              <a:stCxn id="70" idx="3"/>
            </p:cNvCxnSpPr>
            <p:nvPr/>
          </p:nvCxnSpPr>
          <p:spPr>
            <a:xfrm flipV="1">
              <a:off x="7834586" y="5101556"/>
              <a:ext cx="1131598" cy="3292"/>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C70CA8E-97DF-C94C-765B-62780B7060D0}"/>
                </a:ext>
              </a:extLst>
            </p:cNvPr>
            <p:cNvCxnSpPr>
              <a:cxnSpLocks/>
            </p:cNvCxnSpPr>
            <p:nvPr/>
          </p:nvCxnSpPr>
          <p:spPr>
            <a:xfrm flipV="1">
              <a:off x="7833609" y="4743905"/>
              <a:ext cx="1131598" cy="3292"/>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79E1097-055F-40FF-DB24-AF07F1B8584F}"/>
                </a:ext>
              </a:extLst>
            </p:cNvPr>
            <p:cNvCxnSpPr>
              <a:cxnSpLocks/>
              <a:stCxn id="55" idx="3"/>
            </p:cNvCxnSpPr>
            <p:nvPr/>
          </p:nvCxnSpPr>
          <p:spPr>
            <a:xfrm>
              <a:off x="4778927" y="4389031"/>
              <a:ext cx="4190645" cy="2"/>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A475F68-92DC-7D50-B3C3-4C975FD02569}"/>
                </a:ext>
              </a:extLst>
            </p:cNvPr>
            <p:cNvCxnSpPr>
              <a:cxnSpLocks/>
              <a:stCxn id="57" idx="3"/>
            </p:cNvCxnSpPr>
            <p:nvPr/>
          </p:nvCxnSpPr>
          <p:spPr>
            <a:xfrm>
              <a:off x="4778927" y="4745292"/>
              <a:ext cx="2695916" cy="259"/>
            </a:xfrm>
            <a:prstGeom prst="straightConnector1">
              <a:avLst/>
            </a:prstGeom>
            <a:ln>
              <a:solidFill>
                <a:srgbClr val="EF6A6D"/>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1876185F-3F16-F384-2CF5-F396B2A254F1}"/>
              </a:ext>
            </a:extLst>
          </p:cNvPr>
          <p:cNvSpPr txBox="1"/>
          <p:nvPr/>
        </p:nvSpPr>
        <p:spPr>
          <a:xfrm>
            <a:off x="3644858" y="5706560"/>
            <a:ext cx="353687" cy="338554"/>
          </a:xfrm>
          <a:prstGeom prst="rect">
            <a:avLst/>
          </a:prstGeom>
          <a:noFill/>
        </p:spPr>
        <p:txBody>
          <a:bodyPr wrap="square" rtlCol="0" anchor="ctr">
            <a:spAutoFit/>
          </a:bodyPr>
          <a:lstStyle/>
          <a:p>
            <a:pPr algn="ctr"/>
            <a:r>
              <a:rPr lang="en-US" sz="1600" dirty="0">
                <a:latin typeface="+mj-lt"/>
              </a:rPr>
              <a:t>1</a:t>
            </a:r>
          </a:p>
        </p:txBody>
      </p:sp>
      <p:sp>
        <p:nvSpPr>
          <p:cNvPr id="118" name="TextBox 117">
            <a:extLst>
              <a:ext uri="{FF2B5EF4-FFF2-40B4-BE49-F238E27FC236}">
                <a16:creationId xmlns:a16="http://schemas.microsoft.com/office/drawing/2014/main" id="{757EBF5C-0603-EC77-0E18-3CE1F034496F}"/>
              </a:ext>
            </a:extLst>
          </p:cNvPr>
          <p:cNvSpPr txBox="1"/>
          <p:nvPr/>
        </p:nvSpPr>
        <p:spPr>
          <a:xfrm>
            <a:off x="4406430" y="5685411"/>
            <a:ext cx="353687" cy="338554"/>
          </a:xfrm>
          <a:prstGeom prst="rect">
            <a:avLst/>
          </a:prstGeom>
          <a:noFill/>
        </p:spPr>
        <p:txBody>
          <a:bodyPr wrap="square" rtlCol="0" anchor="ctr">
            <a:spAutoFit/>
          </a:bodyPr>
          <a:lstStyle/>
          <a:p>
            <a:pPr algn="ctr"/>
            <a:r>
              <a:rPr lang="en-US" sz="1600" dirty="0">
                <a:latin typeface="+mj-lt"/>
              </a:rPr>
              <a:t>5</a:t>
            </a:r>
          </a:p>
        </p:txBody>
      </p:sp>
      <p:sp>
        <p:nvSpPr>
          <p:cNvPr id="119" name="TextBox 118">
            <a:extLst>
              <a:ext uri="{FF2B5EF4-FFF2-40B4-BE49-F238E27FC236}">
                <a16:creationId xmlns:a16="http://schemas.microsoft.com/office/drawing/2014/main" id="{3C0D8B71-C7DA-E9F8-4062-D7E94511BA01}"/>
              </a:ext>
            </a:extLst>
          </p:cNvPr>
          <p:cNvSpPr txBox="1"/>
          <p:nvPr/>
        </p:nvSpPr>
        <p:spPr>
          <a:xfrm>
            <a:off x="5172227" y="5706560"/>
            <a:ext cx="353687" cy="338554"/>
          </a:xfrm>
          <a:prstGeom prst="rect">
            <a:avLst/>
          </a:prstGeom>
          <a:noFill/>
        </p:spPr>
        <p:txBody>
          <a:bodyPr wrap="square" rtlCol="0" anchor="ctr">
            <a:spAutoFit/>
          </a:bodyPr>
          <a:lstStyle/>
          <a:p>
            <a:pPr algn="ctr"/>
            <a:r>
              <a:rPr lang="en-US" sz="1600" dirty="0">
                <a:latin typeface="+mj-lt"/>
              </a:rPr>
              <a:t>3</a:t>
            </a:r>
          </a:p>
        </p:txBody>
      </p:sp>
      <p:sp>
        <p:nvSpPr>
          <p:cNvPr id="120" name="TextBox 119">
            <a:extLst>
              <a:ext uri="{FF2B5EF4-FFF2-40B4-BE49-F238E27FC236}">
                <a16:creationId xmlns:a16="http://schemas.microsoft.com/office/drawing/2014/main" id="{822ED94E-A94F-3443-8FB0-2777FDA4A93B}"/>
              </a:ext>
            </a:extLst>
          </p:cNvPr>
          <p:cNvSpPr txBox="1"/>
          <p:nvPr/>
        </p:nvSpPr>
        <p:spPr>
          <a:xfrm>
            <a:off x="5942432" y="5706560"/>
            <a:ext cx="353687" cy="338554"/>
          </a:xfrm>
          <a:prstGeom prst="rect">
            <a:avLst/>
          </a:prstGeom>
          <a:noFill/>
        </p:spPr>
        <p:txBody>
          <a:bodyPr wrap="square" rtlCol="0" anchor="ctr">
            <a:spAutoFit/>
          </a:bodyPr>
          <a:lstStyle/>
          <a:p>
            <a:pPr algn="ctr"/>
            <a:r>
              <a:rPr lang="en-US" sz="1600" b="1" dirty="0"/>
              <a:t>9</a:t>
            </a:r>
          </a:p>
        </p:txBody>
      </p:sp>
      <p:sp>
        <p:nvSpPr>
          <p:cNvPr id="121" name="TextBox 120">
            <a:extLst>
              <a:ext uri="{FF2B5EF4-FFF2-40B4-BE49-F238E27FC236}">
                <a16:creationId xmlns:a16="http://schemas.microsoft.com/office/drawing/2014/main" id="{ABB1AC5F-BB48-0F5D-20E1-976D1489CAFC}"/>
              </a:ext>
            </a:extLst>
          </p:cNvPr>
          <p:cNvSpPr txBox="1"/>
          <p:nvPr/>
        </p:nvSpPr>
        <p:spPr>
          <a:xfrm>
            <a:off x="6679008" y="5706560"/>
            <a:ext cx="407885" cy="338554"/>
          </a:xfrm>
          <a:prstGeom prst="rect">
            <a:avLst/>
          </a:prstGeom>
          <a:noFill/>
        </p:spPr>
        <p:txBody>
          <a:bodyPr wrap="square" rtlCol="0" anchor="ctr">
            <a:spAutoFit/>
          </a:bodyPr>
          <a:lstStyle/>
          <a:p>
            <a:pPr algn="ctr"/>
            <a:r>
              <a:rPr lang="en-US" sz="1600" dirty="0">
                <a:latin typeface="+mj-lt"/>
              </a:rPr>
              <a:t>12</a:t>
            </a:r>
          </a:p>
        </p:txBody>
      </p:sp>
      <p:sp>
        <p:nvSpPr>
          <p:cNvPr id="122" name="TextBox 121">
            <a:extLst>
              <a:ext uri="{FF2B5EF4-FFF2-40B4-BE49-F238E27FC236}">
                <a16:creationId xmlns:a16="http://schemas.microsoft.com/office/drawing/2014/main" id="{DF8B0D35-57D8-0C7D-B311-63E058BE8867}"/>
              </a:ext>
            </a:extLst>
          </p:cNvPr>
          <p:cNvSpPr txBox="1"/>
          <p:nvPr/>
        </p:nvSpPr>
        <p:spPr>
          <a:xfrm>
            <a:off x="7438849" y="5706560"/>
            <a:ext cx="407885" cy="338554"/>
          </a:xfrm>
          <a:prstGeom prst="rect">
            <a:avLst/>
          </a:prstGeom>
          <a:noFill/>
        </p:spPr>
        <p:txBody>
          <a:bodyPr wrap="square" rtlCol="0" anchor="ctr">
            <a:spAutoFit/>
          </a:bodyPr>
          <a:lstStyle/>
          <a:p>
            <a:pPr algn="ctr"/>
            <a:r>
              <a:rPr lang="en-US" sz="1600" dirty="0">
                <a:latin typeface="+mj-lt"/>
              </a:rPr>
              <a:t>17</a:t>
            </a:r>
          </a:p>
        </p:txBody>
      </p:sp>
      <p:sp>
        <p:nvSpPr>
          <p:cNvPr id="123" name="TextBox 122">
            <a:extLst>
              <a:ext uri="{FF2B5EF4-FFF2-40B4-BE49-F238E27FC236}">
                <a16:creationId xmlns:a16="http://schemas.microsoft.com/office/drawing/2014/main" id="{2CAFF5D7-1DB4-F818-DE37-F4E64A3AE394}"/>
              </a:ext>
            </a:extLst>
          </p:cNvPr>
          <p:cNvSpPr txBox="1"/>
          <p:nvPr/>
        </p:nvSpPr>
        <p:spPr>
          <a:xfrm>
            <a:off x="8205557" y="5706560"/>
            <a:ext cx="407885" cy="338554"/>
          </a:xfrm>
          <a:prstGeom prst="rect">
            <a:avLst/>
          </a:prstGeom>
          <a:noFill/>
        </p:spPr>
        <p:txBody>
          <a:bodyPr wrap="square" rtlCol="0" anchor="ctr">
            <a:spAutoFit/>
          </a:bodyPr>
          <a:lstStyle/>
          <a:p>
            <a:pPr algn="ctr"/>
            <a:r>
              <a:rPr lang="en-US" sz="1600" dirty="0">
                <a:latin typeface="+mj-lt"/>
              </a:rPr>
              <a:t>23</a:t>
            </a:r>
          </a:p>
        </p:txBody>
      </p:sp>
    </p:spTree>
    <p:extLst>
      <p:ext uri="{BB962C8B-B14F-4D97-AF65-F5344CB8AC3E}">
        <p14:creationId xmlns:p14="http://schemas.microsoft.com/office/powerpoint/2010/main" val="1021854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a Language Model? </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p:txBody>
          <a:bodyPr>
            <a:normAutofit/>
          </a:bodyPr>
          <a:lstStyle/>
          <a:p>
            <a:pPr marL="0" indent="0">
              <a:buNone/>
            </a:pPr>
            <a:r>
              <a:rPr lang="en-US" sz="2000" dirty="0">
                <a:latin typeface="+mj-lt"/>
              </a:rPr>
              <a:t>A Language Model is a probabilistic model that assigns probabilities to sequences of words. In practice, a Language Model allows us to compute the following:</a:t>
            </a:r>
          </a:p>
          <a:p>
            <a:pPr marL="0" indent="0">
              <a:buNone/>
            </a:pPr>
            <a:endParaRPr lang="en-US" sz="2000" dirty="0">
              <a:latin typeface="+mj-lt"/>
            </a:endParaRPr>
          </a:p>
          <a:p>
            <a:pPr marL="0" indent="0" algn="ctr">
              <a:buNone/>
            </a:pPr>
            <a:r>
              <a:rPr lang="en-US" sz="2000" dirty="0">
                <a:solidFill>
                  <a:schemeClr val="accent5">
                    <a:lumMod val="75000"/>
                  </a:schemeClr>
                </a:solidFill>
                <a:latin typeface="+mj-lt"/>
              </a:rPr>
              <a:t>P [</a:t>
            </a:r>
            <a:r>
              <a:rPr lang="en-US" sz="2000" dirty="0">
                <a:solidFill>
                  <a:schemeClr val="accent5">
                    <a:lumMod val="60000"/>
                    <a:lumOff val="40000"/>
                  </a:schemeClr>
                </a:solidFill>
                <a:latin typeface="+mj-lt"/>
              </a:rPr>
              <a:t> </a:t>
            </a:r>
            <a:r>
              <a:rPr lang="en-US" sz="2000" dirty="0">
                <a:latin typeface="+mj-lt"/>
              </a:rPr>
              <a:t>“China” </a:t>
            </a:r>
            <a:r>
              <a:rPr lang="en-US" sz="2000" dirty="0">
                <a:solidFill>
                  <a:schemeClr val="accent5">
                    <a:lumMod val="75000"/>
                  </a:schemeClr>
                </a:solidFill>
                <a:latin typeface="+mj-lt"/>
              </a:rPr>
              <a:t>|</a:t>
            </a:r>
            <a:r>
              <a:rPr lang="en-US" sz="2000" dirty="0">
                <a:latin typeface="+mj-lt"/>
              </a:rPr>
              <a:t> “Shanghai is a city in” </a:t>
            </a:r>
            <a:r>
              <a:rPr lang="en-US" sz="2000" dirty="0">
                <a:solidFill>
                  <a:schemeClr val="accent5">
                    <a:lumMod val="75000"/>
                  </a:schemeClr>
                </a:solidFill>
                <a:latin typeface="+mj-lt"/>
              </a:rPr>
              <a:t>]</a:t>
            </a:r>
            <a:br>
              <a:rPr lang="en-US" sz="2000" dirty="0">
                <a:solidFill>
                  <a:schemeClr val="accent5">
                    <a:lumMod val="75000"/>
                  </a:schemeClr>
                </a:solidFill>
                <a:latin typeface="+mj-lt"/>
              </a:rPr>
            </a:br>
            <a:endParaRPr lang="en-US" sz="2000" dirty="0">
              <a:solidFill>
                <a:schemeClr val="accent5">
                  <a:lumMod val="75000"/>
                </a:schemeClr>
              </a:solidFill>
              <a:latin typeface="+mj-lt"/>
            </a:endParaRPr>
          </a:p>
          <a:p>
            <a:pPr marL="0" indent="0" algn="ctr">
              <a:buNone/>
            </a:pPr>
            <a:endParaRPr lang="en-US" sz="2000" dirty="0">
              <a:solidFill>
                <a:schemeClr val="accent5">
                  <a:lumMod val="75000"/>
                </a:schemeClr>
              </a:solidFill>
              <a:latin typeface="+mj-lt"/>
            </a:endParaRPr>
          </a:p>
          <a:p>
            <a:pPr marL="0" indent="0" algn="ctr">
              <a:buNone/>
            </a:pPr>
            <a:endParaRPr lang="en-US" sz="2000" dirty="0">
              <a:solidFill>
                <a:schemeClr val="accent5">
                  <a:lumMod val="75000"/>
                </a:schemeClr>
              </a:solidFill>
              <a:latin typeface="+mj-lt"/>
            </a:endParaRPr>
          </a:p>
          <a:p>
            <a:pPr marL="0" indent="0">
              <a:buNone/>
            </a:pPr>
            <a:r>
              <a:rPr lang="en-US" sz="2000" dirty="0">
                <a:latin typeface="+mj-lt"/>
              </a:rPr>
              <a:t>We usually train a neural network to predict these probabilities. A neural network trained on a large corpora of text is known as a Large Language Model (LLM).</a:t>
            </a:r>
          </a:p>
        </p:txBody>
      </p:sp>
      <p:sp>
        <p:nvSpPr>
          <p:cNvPr id="9" name="Left Brace 8">
            <a:extLst>
              <a:ext uri="{FF2B5EF4-FFF2-40B4-BE49-F238E27FC236}">
                <a16:creationId xmlns:a16="http://schemas.microsoft.com/office/drawing/2014/main" id="{FA86BD17-5CA0-ECB8-50EC-A8265016F460}"/>
              </a:ext>
            </a:extLst>
          </p:cNvPr>
          <p:cNvSpPr/>
          <p:nvPr/>
        </p:nvSpPr>
        <p:spPr>
          <a:xfrm rot="16200000">
            <a:off x="4821868" y="3067491"/>
            <a:ext cx="308344" cy="723016"/>
          </a:xfrm>
          <a:prstGeom prst="lef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0" name="Left Brace 9">
            <a:extLst>
              <a:ext uri="{FF2B5EF4-FFF2-40B4-BE49-F238E27FC236}">
                <a16:creationId xmlns:a16="http://schemas.microsoft.com/office/drawing/2014/main" id="{3EA199FA-277D-85F3-1C58-79589A96C200}"/>
              </a:ext>
            </a:extLst>
          </p:cNvPr>
          <p:cNvSpPr/>
          <p:nvPr/>
        </p:nvSpPr>
        <p:spPr>
          <a:xfrm rot="16200000">
            <a:off x="6559405" y="2380807"/>
            <a:ext cx="308344" cy="2096385"/>
          </a:xfrm>
          <a:prstGeom prst="lef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7C8CED53-DD07-6A30-12EC-FA590A46D5E9}"/>
              </a:ext>
            </a:extLst>
          </p:cNvPr>
          <p:cNvSpPr txBox="1"/>
          <p:nvPr/>
        </p:nvSpPr>
        <p:spPr>
          <a:xfrm>
            <a:off x="4325682" y="3631962"/>
            <a:ext cx="1339702" cy="369332"/>
          </a:xfrm>
          <a:prstGeom prst="rect">
            <a:avLst/>
          </a:prstGeom>
          <a:noFill/>
        </p:spPr>
        <p:txBody>
          <a:bodyPr wrap="square" rtlCol="0" anchor="ctr">
            <a:spAutoFit/>
          </a:bodyPr>
          <a:lstStyle/>
          <a:p>
            <a:pPr algn="ctr"/>
            <a:r>
              <a:rPr lang="en-US" b="1" dirty="0"/>
              <a:t>Next Token</a:t>
            </a:r>
          </a:p>
        </p:txBody>
      </p:sp>
      <p:sp>
        <p:nvSpPr>
          <p:cNvPr id="12" name="TextBox 11">
            <a:extLst>
              <a:ext uri="{FF2B5EF4-FFF2-40B4-BE49-F238E27FC236}">
                <a16:creationId xmlns:a16="http://schemas.microsoft.com/office/drawing/2014/main" id="{D9586D98-41EC-5D9C-B1F2-255B520CAE20}"/>
              </a:ext>
            </a:extLst>
          </p:cNvPr>
          <p:cNvSpPr txBox="1"/>
          <p:nvPr/>
        </p:nvSpPr>
        <p:spPr>
          <a:xfrm>
            <a:off x="6041068" y="3631962"/>
            <a:ext cx="1339702" cy="369332"/>
          </a:xfrm>
          <a:prstGeom prst="rect">
            <a:avLst/>
          </a:prstGeom>
          <a:noFill/>
        </p:spPr>
        <p:txBody>
          <a:bodyPr wrap="square" rtlCol="0" anchor="ctr">
            <a:spAutoFit/>
          </a:bodyPr>
          <a:lstStyle/>
          <a:p>
            <a:pPr algn="ctr"/>
            <a:r>
              <a:rPr lang="en-US" b="1" dirty="0"/>
              <a:t>Prompt</a:t>
            </a:r>
          </a:p>
        </p:txBody>
      </p:sp>
    </p:spTree>
    <p:extLst>
      <p:ext uri="{BB962C8B-B14F-4D97-AF65-F5344CB8AC3E}">
        <p14:creationId xmlns:p14="http://schemas.microsoft.com/office/powerpoint/2010/main" val="3498053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HNSW: Hierarchical Navigable Small Worlds</a:t>
            </a:r>
          </a:p>
        </p:txBody>
      </p:sp>
      <p:pic>
        <p:nvPicPr>
          <p:cNvPr id="6" name="Picture 5">
            <a:extLst>
              <a:ext uri="{FF2B5EF4-FFF2-40B4-BE49-F238E27FC236}">
                <a16:creationId xmlns:a16="http://schemas.microsoft.com/office/drawing/2014/main" id="{E8B4172E-9FAF-3FB4-AC01-71B3CAC780D3}"/>
              </a:ext>
            </a:extLst>
          </p:cNvPr>
          <p:cNvPicPr>
            <a:picLocks noChangeAspect="1"/>
          </p:cNvPicPr>
          <p:nvPr/>
        </p:nvPicPr>
        <p:blipFill>
          <a:blip r:embed="rId2"/>
          <a:stretch>
            <a:fillRect/>
          </a:stretch>
        </p:blipFill>
        <p:spPr>
          <a:xfrm>
            <a:off x="2740660" y="1690688"/>
            <a:ext cx="6710680" cy="4704974"/>
          </a:xfrm>
          <a:prstGeom prst="rect">
            <a:avLst/>
          </a:prstGeom>
        </p:spPr>
      </p:pic>
    </p:spTree>
    <p:extLst>
      <p:ext uri="{BB962C8B-B14F-4D97-AF65-F5344CB8AC3E}">
        <p14:creationId xmlns:p14="http://schemas.microsoft.com/office/powerpoint/2010/main" val="3457020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HNSW: Hierarchical Navigable Small Worlds</a:t>
            </a:r>
          </a:p>
        </p:txBody>
      </p:sp>
      <p:grpSp>
        <p:nvGrpSpPr>
          <p:cNvPr id="203" name="Group 202">
            <a:extLst>
              <a:ext uri="{FF2B5EF4-FFF2-40B4-BE49-F238E27FC236}">
                <a16:creationId xmlns:a16="http://schemas.microsoft.com/office/drawing/2014/main" id="{7C46DE0C-6F57-3A52-14FE-52CAAAE95112}"/>
              </a:ext>
            </a:extLst>
          </p:cNvPr>
          <p:cNvGrpSpPr/>
          <p:nvPr/>
        </p:nvGrpSpPr>
        <p:grpSpPr>
          <a:xfrm>
            <a:off x="1009696" y="1570855"/>
            <a:ext cx="10172608" cy="4922020"/>
            <a:chOff x="117960" y="1603767"/>
            <a:chExt cx="10172608" cy="4922020"/>
          </a:xfrm>
        </p:grpSpPr>
        <p:grpSp>
          <p:nvGrpSpPr>
            <p:cNvPr id="175" name="Group 174">
              <a:extLst>
                <a:ext uri="{FF2B5EF4-FFF2-40B4-BE49-F238E27FC236}">
                  <a16:creationId xmlns:a16="http://schemas.microsoft.com/office/drawing/2014/main" id="{8B21D755-F7BF-43FF-8994-2BC7D50E7039}"/>
                </a:ext>
              </a:extLst>
            </p:cNvPr>
            <p:cNvGrpSpPr/>
            <p:nvPr/>
          </p:nvGrpSpPr>
          <p:grpSpPr>
            <a:xfrm>
              <a:off x="1901432" y="1690688"/>
              <a:ext cx="8389136" cy="4767452"/>
              <a:chOff x="2464511" y="1631313"/>
              <a:chExt cx="8389136" cy="4767452"/>
            </a:xfrm>
          </p:grpSpPr>
          <p:sp>
            <p:nvSpPr>
              <p:cNvPr id="3" name="Parallelogram 2">
                <a:extLst>
                  <a:ext uri="{FF2B5EF4-FFF2-40B4-BE49-F238E27FC236}">
                    <a16:creationId xmlns:a16="http://schemas.microsoft.com/office/drawing/2014/main" id="{7AD43B68-8C62-619A-FDD6-A79EBEE31006}"/>
                  </a:ext>
                </a:extLst>
              </p:cNvPr>
              <p:cNvSpPr/>
              <p:nvPr/>
            </p:nvSpPr>
            <p:spPr>
              <a:xfrm rot="377809">
                <a:off x="2646680" y="1631313"/>
                <a:ext cx="6898640" cy="1087120"/>
              </a:xfrm>
              <a:prstGeom prst="parallelogram">
                <a:avLst>
                  <a:gd name="adj" fmla="val 12730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 name="Group 173">
                <a:extLst>
                  <a:ext uri="{FF2B5EF4-FFF2-40B4-BE49-F238E27FC236}">
                    <a16:creationId xmlns:a16="http://schemas.microsoft.com/office/drawing/2014/main" id="{38190A8A-4240-166A-5F75-77F8D7F5C455}"/>
                  </a:ext>
                </a:extLst>
              </p:cNvPr>
              <p:cNvGrpSpPr/>
              <p:nvPr/>
            </p:nvGrpSpPr>
            <p:grpSpPr>
              <a:xfrm>
                <a:off x="2464511" y="1762902"/>
                <a:ext cx="8389136" cy="4635863"/>
                <a:chOff x="2651324" y="1753070"/>
                <a:chExt cx="8389136" cy="4635863"/>
              </a:xfrm>
            </p:grpSpPr>
            <p:sp>
              <p:nvSpPr>
                <p:cNvPr id="5" name="Oval 4">
                  <a:extLst>
                    <a:ext uri="{FF2B5EF4-FFF2-40B4-BE49-F238E27FC236}">
                      <a16:creationId xmlns:a16="http://schemas.microsoft.com/office/drawing/2014/main" id="{DCF51124-824A-5F05-687D-901BB32D36A7}"/>
                    </a:ext>
                  </a:extLst>
                </p:cNvPr>
                <p:cNvSpPr/>
                <p:nvPr/>
              </p:nvSpPr>
              <p:spPr>
                <a:xfrm>
                  <a:off x="4499368" y="1753070"/>
                  <a:ext cx="432000" cy="432000"/>
                </a:xfrm>
                <a:prstGeom prst="ellipse">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 name="Oval 7">
                  <a:extLst>
                    <a:ext uri="{FF2B5EF4-FFF2-40B4-BE49-F238E27FC236}">
                      <a16:creationId xmlns:a16="http://schemas.microsoft.com/office/drawing/2014/main" id="{D4465F6C-1E0E-BAD5-1D37-1D0443FBB700}"/>
                    </a:ext>
                  </a:extLst>
                </p:cNvPr>
                <p:cNvSpPr/>
                <p:nvPr/>
              </p:nvSpPr>
              <p:spPr>
                <a:xfrm>
                  <a:off x="6931768" y="2046893"/>
                  <a:ext cx="432000" cy="432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10" name="Straight Connector 9">
                  <a:extLst>
                    <a:ext uri="{FF2B5EF4-FFF2-40B4-BE49-F238E27FC236}">
                      <a16:creationId xmlns:a16="http://schemas.microsoft.com/office/drawing/2014/main" id="{BE34DFE9-7BDD-6D2B-6441-F8CE0E448D20}"/>
                    </a:ext>
                  </a:extLst>
                </p:cNvPr>
                <p:cNvCxnSpPr>
                  <a:cxnSpLocks/>
                </p:cNvCxnSpPr>
                <p:nvPr/>
              </p:nvCxnSpPr>
              <p:spPr>
                <a:xfrm>
                  <a:off x="4921842" y="1983189"/>
                  <a:ext cx="2028976" cy="229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74AB2A4C-875A-0344-2730-DCA72072DF00}"/>
                    </a:ext>
                  </a:extLst>
                </p:cNvPr>
                <p:cNvGrpSpPr/>
                <p:nvPr/>
              </p:nvGrpSpPr>
              <p:grpSpPr>
                <a:xfrm>
                  <a:off x="2651324" y="2883805"/>
                  <a:ext cx="6898640" cy="1087120"/>
                  <a:chOff x="2651324" y="2883805"/>
                  <a:chExt cx="6898640" cy="1087120"/>
                </a:xfrm>
              </p:grpSpPr>
              <p:sp>
                <p:nvSpPr>
                  <p:cNvPr id="56" name="Parallelogram 55">
                    <a:extLst>
                      <a:ext uri="{FF2B5EF4-FFF2-40B4-BE49-F238E27FC236}">
                        <a16:creationId xmlns:a16="http://schemas.microsoft.com/office/drawing/2014/main" id="{5C07217A-4A47-E520-0852-65624FFB8D94}"/>
                      </a:ext>
                    </a:extLst>
                  </p:cNvPr>
                  <p:cNvSpPr/>
                  <p:nvPr/>
                </p:nvSpPr>
                <p:spPr>
                  <a:xfrm rot="377809">
                    <a:off x="2651324" y="2883805"/>
                    <a:ext cx="6898640" cy="1087120"/>
                  </a:xfrm>
                  <a:prstGeom prst="parallelogram">
                    <a:avLst>
                      <a:gd name="adj" fmla="val 12730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B115B70-3BC1-A9BC-B744-2193A0BF4ECE}"/>
                      </a:ext>
                    </a:extLst>
                  </p:cNvPr>
                  <p:cNvSpPr/>
                  <p:nvPr/>
                </p:nvSpPr>
                <p:spPr>
                  <a:xfrm>
                    <a:off x="4504012" y="3005562"/>
                    <a:ext cx="432000" cy="432000"/>
                  </a:xfrm>
                  <a:prstGeom prst="ellipse">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8" name="Oval 57">
                    <a:extLst>
                      <a:ext uri="{FF2B5EF4-FFF2-40B4-BE49-F238E27FC236}">
                        <a16:creationId xmlns:a16="http://schemas.microsoft.com/office/drawing/2014/main" id="{20AB97B8-C1CC-2F15-1271-5E2F470FCF3B}"/>
                      </a:ext>
                    </a:extLst>
                  </p:cNvPr>
                  <p:cNvSpPr/>
                  <p:nvPr/>
                </p:nvSpPr>
                <p:spPr>
                  <a:xfrm>
                    <a:off x="6936412" y="3299385"/>
                    <a:ext cx="432000" cy="432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0" name="Oval 69">
                    <a:extLst>
                      <a:ext uri="{FF2B5EF4-FFF2-40B4-BE49-F238E27FC236}">
                        <a16:creationId xmlns:a16="http://schemas.microsoft.com/office/drawing/2014/main" id="{89E2C871-716E-F7D1-E047-76DA7B340CAC}"/>
                      </a:ext>
                    </a:extLst>
                  </p:cNvPr>
                  <p:cNvSpPr/>
                  <p:nvPr/>
                </p:nvSpPr>
                <p:spPr>
                  <a:xfrm>
                    <a:off x="5373849" y="3337677"/>
                    <a:ext cx="432000" cy="432000"/>
                  </a:xfrm>
                  <a:prstGeom prst="ellipse">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71" name="Straight Connector 70">
                    <a:extLst>
                      <a:ext uri="{FF2B5EF4-FFF2-40B4-BE49-F238E27FC236}">
                        <a16:creationId xmlns:a16="http://schemas.microsoft.com/office/drawing/2014/main" id="{B089C7F4-A15D-7A57-5858-70391ED76845}"/>
                      </a:ext>
                    </a:extLst>
                  </p:cNvPr>
                  <p:cNvCxnSpPr>
                    <a:cxnSpLocks/>
                    <a:stCxn id="57" idx="6"/>
                    <a:endCxn id="70" idx="2"/>
                  </p:cNvCxnSpPr>
                  <p:nvPr/>
                </p:nvCxnSpPr>
                <p:spPr>
                  <a:xfrm>
                    <a:off x="4936012" y="3221562"/>
                    <a:ext cx="437837" cy="332115"/>
                  </a:xfrm>
                  <a:prstGeom prst="line">
                    <a:avLst/>
                  </a:prstGeom>
                  <a:ln w="19050">
                    <a:solidFill>
                      <a:srgbClr val="B498D8"/>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B68DEE-474A-AC08-4ABD-68C0C1AF7DDD}"/>
                      </a:ext>
                    </a:extLst>
                  </p:cNvPr>
                  <p:cNvCxnSpPr>
                    <a:cxnSpLocks/>
                    <a:stCxn id="70" idx="6"/>
                    <a:endCxn id="58" idx="2"/>
                  </p:cNvCxnSpPr>
                  <p:nvPr/>
                </p:nvCxnSpPr>
                <p:spPr>
                  <a:xfrm flipV="1">
                    <a:off x="5805849" y="3515385"/>
                    <a:ext cx="1130563" cy="382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2CE6F9DB-2F63-4FBD-C463-90F35D53EBB1}"/>
                    </a:ext>
                  </a:extLst>
                </p:cNvPr>
                <p:cNvGrpSpPr/>
                <p:nvPr/>
              </p:nvGrpSpPr>
              <p:grpSpPr>
                <a:xfrm>
                  <a:off x="2654701" y="4071157"/>
                  <a:ext cx="6898640" cy="1087120"/>
                  <a:chOff x="2654701" y="4071157"/>
                  <a:chExt cx="6898640" cy="1087120"/>
                </a:xfrm>
              </p:grpSpPr>
              <p:grpSp>
                <p:nvGrpSpPr>
                  <p:cNvPr id="79" name="Group 78">
                    <a:extLst>
                      <a:ext uri="{FF2B5EF4-FFF2-40B4-BE49-F238E27FC236}">
                        <a16:creationId xmlns:a16="http://schemas.microsoft.com/office/drawing/2014/main" id="{8A07EB58-1155-5394-8C3C-0CCEAE027B9C}"/>
                      </a:ext>
                    </a:extLst>
                  </p:cNvPr>
                  <p:cNvGrpSpPr/>
                  <p:nvPr/>
                </p:nvGrpSpPr>
                <p:grpSpPr>
                  <a:xfrm>
                    <a:off x="2654701" y="4071157"/>
                    <a:ext cx="6898640" cy="1087120"/>
                    <a:chOff x="2651324" y="2883805"/>
                    <a:chExt cx="6898640" cy="1087120"/>
                  </a:xfrm>
                </p:grpSpPr>
                <p:sp>
                  <p:nvSpPr>
                    <p:cNvPr id="80" name="Parallelogram 79">
                      <a:extLst>
                        <a:ext uri="{FF2B5EF4-FFF2-40B4-BE49-F238E27FC236}">
                          <a16:creationId xmlns:a16="http://schemas.microsoft.com/office/drawing/2014/main" id="{D61BF52C-5C9D-DFF9-34B4-B3FF71C03AB3}"/>
                        </a:ext>
                      </a:extLst>
                    </p:cNvPr>
                    <p:cNvSpPr/>
                    <p:nvPr/>
                  </p:nvSpPr>
                  <p:spPr>
                    <a:xfrm rot="377809">
                      <a:off x="2651324" y="2883805"/>
                      <a:ext cx="6898640" cy="1087120"/>
                    </a:xfrm>
                    <a:prstGeom prst="parallelogram">
                      <a:avLst>
                        <a:gd name="adj" fmla="val 12730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FF3FD06-D83D-040C-C7A9-2977C104F599}"/>
                        </a:ext>
                      </a:extLst>
                    </p:cNvPr>
                    <p:cNvSpPr/>
                    <p:nvPr/>
                  </p:nvSpPr>
                  <p:spPr>
                    <a:xfrm>
                      <a:off x="4504012" y="3005562"/>
                      <a:ext cx="432000" cy="432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2" name="Oval 81">
                      <a:extLst>
                        <a:ext uri="{FF2B5EF4-FFF2-40B4-BE49-F238E27FC236}">
                          <a16:creationId xmlns:a16="http://schemas.microsoft.com/office/drawing/2014/main" id="{7CB88673-9AE5-1FB3-5D9E-C23ECD455BE4}"/>
                        </a:ext>
                      </a:extLst>
                    </p:cNvPr>
                    <p:cNvSpPr/>
                    <p:nvPr/>
                  </p:nvSpPr>
                  <p:spPr>
                    <a:xfrm>
                      <a:off x="6936412" y="3299385"/>
                      <a:ext cx="432000" cy="432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3" name="Oval 82">
                      <a:extLst>
                        <a:ext uri="{FF2B5EF4-FFF2-40B4-BE49-F238E27FC236}">
                          <a16:creationId xmlns:a16="http://schemas.microsoft.com/office/drawing/2014/main" id="{A1DD92CB-9B09-B37B-4430-15206DD4C491}"/>
                        </a:ext>
                      </a:extLst>
                    </p:cNvPr>
                    <p:cNvSpPr/>
                    <p:nvPr/>
                  </p:nvSpPr>
                  <p:spPr>
                    <a:xfrm>
                      <a:off x="5373849" y="3337677"/>
                      <a:ext cx="432000" cy="432000"/>
                    </a:xfrm>
                    <a:prstGeom prst="ellipse">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84" name="Straight Connector 83">
                      <a:extLst>
                        <a:ext uri="{FF2B5EF4-FFF2-40B4-BE49-F238E27FC236}">
                          <a16:creationId xmlns:a16="http://schemas.microsoft.com/office/drawing/2014/main" id="{7A08775D-614A-DCA0-BA3E-695150903A7B}"/>
                        </a:ext>
                      </a:extLst>
                    </p:cNvPr>
                    <p:cNvCxnSpPr>
                      <a:cxnSpLocks/>
                      <a:stCxn id="81" idx="5"/>
                      <a:endCxn id="83" idx="2"/>
                    </p:cNvCxnSpPr>
                    <p:nvPr/>
                  </p:nvCxnSpPr>
                  <p:spPr>
                    <a:xfrm>
                      <a:off x="4872747" y="3374297"/>
                      <a:ext cx="501102" cy="17938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E9C40E-01A7-8D05-44A0-7D3A685528D7}"/>
                        </a:ext>
                      </a:extLst>
                    </p:cNvPr>
                    <p:cNvCxnSpPr>
                      <a:cxnSpLocks/>
                      <a:stCxn id="83" idx="6"/>
                      <a:endCxn id="82" idx="3"/>
                    </p:cNvCxnSpPr>
                    <p:nvPr/>
                  </p:nvCxnSpPr>
                  <p:spPr>
                    <a:xfrm>
                      <a:off x="5805849" y="3553677"/>
                      <a:ext cx="1193828" cy="11444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6" name="Oval 85">
                    <a:extLst>
                      <a:ext uri="{FF2B5EF4-FFF2-40B4-BE49-F238E27FC236}">
                        <a16:creationId xmlns:a16="http://schemas.microsoft.com/office/drawing/2014/main" id="{2EF5C2EC-658E-51C2-30F2-B1DF2EE93914}"/>
                      </a:ext>
                    </a:extLst>
                  </p:cNvPr>
                  <p:cNvSpPr/>
                  <p:nvPr/>
                </p:nvSpPr>
                <p:spPr>
                  <a:xfrm>
                    <a:off x="5914405" y="4185414"/>
                    <a:ext cx="432000" cy="432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87" name="Straight Connector 86">
                    <a:extLst>
                      <a:ext uri="{FF2B5EF4-FFF2-40B4-BE49-F238E27FC236}">
                        <a16:creationId xmlns:a16="http://schemas.microsoft.com/office/drawing/2014/main" id="{1467AA93-762C-CB4D-98EA-807C023958CF}"/>
                      </a:ext>
                    </a:extLst>
                  </p:cNvPr>
                  <p:cNvCxnSpPr>
                    <a:cxnSpLocks/>
                    <a:stCxn id="81" idx="6"/>
                    <a:endCxn id="86" idx="2"/>
                  </p:cNvCxnSpPr>
                  <p:nvPr/>
                </p:nvCxnSpPr>
                <p:spPr>
                  <a:xfrm flipV="1">
                    <a:off x="4939389" y="4401414"/>
                    <a:ext cx="975016" cy="75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BE89A48-9D9C-7E12-72B1-4421BD12B85D}"/>
                      </a:ext>
                    </a:extLst>
                  </p:cNvPr>
                  <p:cNvCxnSpPr>
                    <a:cxnSpLocks/>
                    <a:stCxn id="86" idx="6"/>
                    <a:endCxn id="82" idx="1"/>
                  </p:cNvCxnSpPr>
                  <p:nvPr/>
                </p:nvCxnSpPr>
                <p:spPr>
                  <a:xfrm>
                    <a:off x="6346405" y="4401414"/>
                    <a:ext cx="656649" cy="148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204E7126-D974-7DEB-E07D-55F8370C139C}"/>
                    </a:ext>
                  </a:extLst>
                </p:cNvPr>
                <p:cNvGrpSpPr/>
                <p:nvPr/>
              </p:nvGrpSpPr>
              <p:grpSpPr>
                <a:xfrm>
                  <a:off x="2654701" y="5301813"/>
                  <a:ext cx="6898640" cy="1087120"/>
                  <a:chOff x="2654701" y="4071157"/>
                  <a:chExt cx="6898640" cy="1087120"/>
                </a:xfrm>
              </p:grpSpPr>
              <p:grpSp>
                <p:nvGrpSpPr>
                  <p:cNvPr id="113" name="Group 112">
                    <a:extLst>
                      <a:ext uri="{FF2B5EF4-FFF2-40B4-BE49-F238E27FC236}">
                        <a16:creationId xmlns:a16="http://schemas.microsoft.com/office/drawing/2014/main" id="{AB8F0D8D-063D-D61B-FE05-D00A1B1B8F1F}"/>
                      </a:ext>
                    </a:extLst>
                  </p:cNvPr>
                  <p:cNvGrpSpPr/>
                  <p:nvPr/>
                </p:nvGrpSpPr>
                <p:grpSpPr>
                  <a:xfrm>
                    <a:off x="2654701" y="4071157"/>
                    <a:ext cx="6898640" cy="1087120"/>
                    <a:chOff x="2651324" y="2883805"/>
                    <a:chExt cx="6898640" cy="1087120"/>
                  </a:xfrm>
                </p:grpSpPr>
                <p:sp>
                  <p:nvSpPr>
                    <p:cNvPr id="117" name="Parallelogram 116">
                      <a:extLst>
                        <a:ext uri="{FF2B5EF4-FFF2-40B4-BE49-F238E27FC236}">
                          <a16:creationId xmlns:a16="http://schemas.microsoft.com/office/drawing/2014/main" id="{51A565CC-0B1B-48D5-A83E-D78315EC1244}"/>
                        </a:ext>
                      </a:extLst>
                    </p:cNvPr>
                    <p:cNvSpPr/>
                    <p:nvPr/>
                  </p:nvSpPr>
                  <p:spPr>
                    <a:xfrm rot="377809">
                      <a:off x="2651324" y="2883805"/>
                      <a:ext cx="6898640" cy="1087120"/>
                    </a:xfrm>
                    <a:prstGeom prst="parallelogram">
                      <a:avLst>
                        <a:gd name="adj" fmla="val 12730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AB83900-89DA-B2A2-9880-2A4CED0F1954}"/>
                        </a:ext>
                      </a:extLst>
                    </p:cNvPr>
                    <p:cNvSpPr/>
                    <p:nvPr/>
                  </p:nvSpPr>
                  <p:spPr>
                    <a:xfrm>
                      <a:off x="4504012" y="3005562"/>
                      <a:ext cx="432000" cy="432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9" name="Oval 118">
                      <a:extLst>
                        <a:ext uri="{FF2B5EF4-FFF2-40B4-BE49-F238E27FC236}">
                          <a16:creationId xmlns:a16="http://schemas.microsoft.com/office/drawing/2014/main" id="{12067FB2-A520-F58D-50C0-E6B5C03B8DE4}"/>
                        </a:ext>
                      </a:extLst>
                    </p:cNvPr>
                    <p:cNvSpPr/>
                    <p:nvPr/>
                  </p:nvSpPr>
                  <p:spPr>
                    <a:xfrm>
                      <a:off x="6936412" y="3299385"/>
                      <a:ext cx="432000" cy="432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0" name="Oval 119">
                      <a:extLst>
                        <a:ext uri="{FF2B5EF4-FFF2-40B4-BE49-F238E27FC236}">
                          <a16:creationId xmlns:a16="http://schemas.microsoft.com/office/drawing/2014/main" id="{6D8036C2-2BBC-6E09-DD73-3DAFB9F0E1B8}"/>
                        </a:ext>
                      </a:extLst>
                    </p:cNvPr>
                    <p:cNvSpPr/>
                    <p:nvPr/>
                  </p:nvSpPr>
                  <p:spPr>
                    <a:xfrm>
                      <a:off x="5373849" y="3337677"/>
                      <a:ext cx="432000" cy="432000"/>
                    </a:xfrm>
                    <a:prstGeom prst="ellipse">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121" name="Straight Connector 120">
                      <a:extLst>
                        <a:ext uri="{FF2B5EF4-FFF2-40B4-BE49-F238E27FC236}">
                          <a16:creationId xmlns:a16="http://schemas.microsoft.com/office/drawing/2014/main" id="{F4ADDA7B-7134-E5DC-07C7-40D266652A31}"/>
                        </a:ext>
                      </a:extLst>
                    </p:cNvPr>
                    <p:cNvCxnSpPr>
                      <a:cxnSpLocks/>
                      <a:stCxn id="118" idx="5"/>
                      <a:endCxn id="120" idx="2"/>
                    </p:cNvCxnSpPr>
                    <p:nvPr/>
                  </p:nvCxnSpPr>
                  <p:spPr>
                    <a:xfrm>
                      <a:off x="4872747" y="3374297"/>
                      <a:ext cx="501102" cy="17938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14" name="Oval 113">
                    <a:extLst>
                      <a:ext uri="{FF2B5EF4-FFF2-40B4-BE49-F238E27FC236}">
                        <a16:creationId xmlns:a16="http://schemas.microsoft.com/office/drawing/2014/main" id="{675817C9-AFE8-0235-ABDD-96AD47A9A139}"/>
                      </a:ext>
                    </a:extLst>
                  </p:cNvPr>
                  <p:cNvSpPr/>
                  <p:nvPr/>
                </p:nvSpPr>
                <p:spPr>
                  <a:xfrm>
                    <a:off x="5914405" y="4185414"/>
                    <a:ext cx="432000" cy="432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115" name="Straight Connector 114">
                    <a:extLst>
                      <a:ext uri="{FF2B5EF4-FFF2-40B4-BE49-F238E27FC236}">
                        <a16:creationId xmlns:a16="http://schemas.microsoft.com/office/drawing/2014/main" id="{8D07D07A-4A08-B9CA-FE5C-429EEA7D9A2A}"/>
                      </a:ext>
                    </a:extLst>
                  </p:cNvPr>
                  <p:cNvCxnSpPr>
                    <a:cxnSpLocks/>
                    <a:stCxn id="118" idx="6"/>
                    <a:endCxn id="114" idx="2"/>
                  </p:cNvCxnSpPr>
                  <p:nvPr/>
                </p:nvCxnSpPr>
                <p:spPr>
                  <a:xfrm flipV="1">
                    <a:off x="4939389" y="4401414"/>
                    <a:ext cx="975016" cy="75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436D94C-6EE2-0F2F-167D-2CD91DFD643C}"/>
                      </a:ext>
                    </a:extLst>
                  </p:cNvPr>
                  <p:cNvCxnSpPr>
                    <a:cxnSpLocks/>
                    <a:stCxn id="114" idx="6"/>
                    <a:endCxn id="119" idx="1"/>
                  </p:cNvCxnSpPr>
                  <p:nvPr/>
                </p:nvCxnSpPr>
                <p:spPr>
                  <a:xfrm>
                    <a:off x="6346405" y="4401414"/>
                    <a:ext cx="656649" cy="148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3" name="Oval 122">
                  <a:extLst>
                    <a:ext uri="{FF2B5EF4-FFF2-40B4-BE49-F238E27FC236}">
                      <a16:creationId xmlns:a16="http://schemas.microsoft.com/office/drawing/2014/main" id="{7AF9F119-4400-66A1-E068-BB22D16F76FC}"/>
                    </a:ext>
                  </a:extLst>
                </p:cNvPr>
                <p:cNvSpPr/>
                <p:nvPr/>
              </p:nvSpPr>
              <p:spPr>
                <a:xfrm>
                  <a:off x="3920088" y="5193355"/>
                  <a:ext cx="432000" cy="432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4" name="Oval 123">
                  <a:extLst>
                    <a:ext uri="{FF2B5EF4-FFF2-40B4-BE49-F238E27FC236}">
                      <a16:creationId xmlns:a16="http://schemas.microsoft.com/office/drawing/2014/main" id="{E308E98F-CD16-D382-BA4B-9B1CF3090B0B}"/>
                    </a:ext>
                  </a:extLst>
                </p:cNvPr>
                <p:cNvSpPr/>
                <p:nvPr/>
              </p:nvSpPr>
              <p:spPr>
                <a:xfrm>
                  <a:off x="3337459" y="5589627"/>
                  <a:ext cx="432000" cy="432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5" name="Oval 124">
                  <a:extLst>
                    <a:ext uri="{FF2B5EF4-FFF2-40B4-BE49-F238E27FC236}">
                      <a16:creationId xmlns:a16="http://schemas.microsoft.com/office/drawing/2014/main" id="{43333229-4306-2D98-3747-8F133A6EA623}"/>
                    </a:ext>
                  </a:extLst>
                </p:cNvPr>
                <p:cNvSpPr/>
                <p:nvPr/>
              </p:nvSpPr>
              <p:spPr>
                <a:xfrm>
                  <a:off x="8433119" y="5675757"/>
                  <a:ext cx="432000" cy="432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126" name="Straight Connector 125">
                  <a:extLst>
                    <a:ext uri="{FF2B5EF4-FFF2-40B4-BE49-F238E27FC236}">
                      <a16:creationId xmlns:a16="http://schemas.microsoft.com/office/drawing/2014/main" id="{1A0AFE51-59FD-BF11-7B18-3BAF2ED66D37}"/>
                    </a:ext>
                  </a:extLst>
                </p:cNvPr>
                <p:cNvCxnSpPr>
                  <a:cxnSpLocks/>
                  <a:stCxn id="123" idx="5"/>
                  <a:endCxn id="118" idx="2"/>
                </p:cNvCxnSpPr>
                <p:nvPr/>
              </p:nvCxnSpPr>
              <p:spPr>
                <a:xfrm>
                  <a:off x="4288823" y="5562090"/>
                  <a:ext cx="218566" cy="7748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0EC2294-039B-EBA0-EC37-1C0620E51BFB}"/>
                    </a:ext>
                  </a:extLst>
                </p:cNvPr>
                <p:cNvCxnSpPr>
                  <a:cxnSpLocks/>
                  <a:stCxn id="124" idx="6"/>
                  <a:endCxn id="118" idx="3"/>
                </p:cNvCxnSpPr>
                <p:nvPr/>
              </p:nvCxnSpPr>
              <p:spPr>
                <a:xfrm flipV="1">
                  <a:off x="3769459" y="5792305"/>
                  <a:ext cx="801195" cy="1332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FF8FB78-4E46-82A6-D6D1-79D37AD5ACA5}"/>
                    </a:ext>
                  </a:extLst>
                </p:cNvPr>
                <p:cNvCxnSpPr>
                  <a:cxnSpLocks/>
                  <a:stCxn id="119" idx="6"/>
                  <a:endCxn id="125" idx="2"/>
                </p:cNvCxnSpPr>
                <p:nvPr/>
              </p:nvCxnSpPr>
              <p:spPr>
                <a:xfrm flipV="1">
                  <a:off x="7371789" y="5891757"/>
                  <a:ext cx="1061330" cy="416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A31937B-96B8-A5BE-2DA8-E7398558082E}"/>
                    </a:ext>
                  </a:extLst>
                </p:cNvPr>
                <p:cNvCxnSpPr>
                  <a:stCxn id="5" idx="4"/>
                  <a:endCxn id="57" idx="0"/>
                </p:cNvCxnSpPr>
                <p:nvPr/>
              </p:nvCxnSpPr>
              <p:spPr>
                <a:xfrm>
                  <a:off x="4715368" y="2185070"/>
                  <a:ext cx="4644" cy="820492"/>
                </a:xfrm>
                <a:prstGeom prst="line">
                  <a:avLst/>
                </a:prstGeom>
                <a:ln w="9525" cap="flat" cmpd="sng" algn="ctr">
                  <a:solidFill>
                    <a:srgbClr val="B498D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6" name="Straight Connector 145">
                  <a:extLst>
                    <a:ext uri="{FF2B5EF4-FFF2-40B4-BE49-F238E27FC236}">
                      <a16:creationId xmlns:a16="http://schemas.microsoft.com/office/drawing/2014/main" id="{5BF47791-6C54-EBDE-ACA3-89D43800821E}"/>
                    </a:ext>
                  </a:extLst>
                </p:cNvPr>
                <p:cNvCxnSpPr>
                  <a:cxnSpLocks/>
                  <a:stCxn id="57" idx="4"/>
                  <a:endCxn id="81" idx="0"/>
                </p:cNvCxnSpPr>
                <p:nvPr/>
              </p:nvCxnSpPr>
              <p:spPr>
                <a:xfrm>
                  <a:off x="4720012" y="3437562"/>
                  <a:ext cx="3377" cy="75535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9" name="Straight Connector 148">
                  <a:extLst>
                    <a:ext uri="{FF2B5EF4-FFF2-40B4-BE49-F238E27FC236}">
                      <a16:creationId xmlns:a16="http://schemas.microsoft.com/office/drawing/2014/main" id="{1611794C-6131-97D2-F047-5DB33CBF7442}"/>
                    </a:ext>
                  </a:extLst>
                </p:cNvPr>
                <p:cNvCxnSpPr>
                  <a:cxnSpLocks/>
                  <a:stCxn id="70" idx="4"/>
                  <a:endCxn id="83" idx="0"/>
                </p:cNvCxnSpPr>
                <p:nvPr/>
              </p:nvCxnSpPr>
              <p:spPr>
                <a:xfrm>
                  <a:off x="5589849" y="3769677"/>
                  <a:ext cx="3377" cy="755352"/>
                </a:xfrm>
                <a:prstGeom prst="line">
                  <a:avLst/>
                </a:prstGeom>
                <a:ln w="9525" cap="flat" cmpd="sng" algn="ctr">
                  <a:solidFill>
                    <a:srgbClr val="B498D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2" name="Straight Connector 151">
                  <a:extLst>
                    <a:ext uri="{FF2B5EF4-FFF2-40B4-BE49-F238E27FC236}">
                      <a16:creationId xmlns:a16="http://schemas.microsoft.com/office/drawing/2014/main" id="{618CC7AC-3D7C-F73B-DF42-E43B7931023D}"/>
                    </a:ext>
                  </a:extLst>
                </p:cNvPr>
                <p:cNvCxnSpPr>
                  <a:cxnSpLocks/>
                  <a:stCxn id="8" idx="4"/>
                  <a:endCxn id="58" idx="0"/>
                </p:cNvCxnSpPr>
                <p:nvPr/>
              </p:nvCxnSpPr>
              <p:spPr>
                <a:xfrm>
                  <a:off x="7147768" y="2478893"/>
                  <a:ext cx="4644" cy="82049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5" name="Straight Connector 154">
                  <a:extLst>
                    <a:ext uri="{FF2B5EF4-FFF2-40B4-BE49-F238E27FC236}">
                      <a16:creationId xmlns:a16="http://schemas.microsoft.com/office/drawing/2014/main" id="{25600B0D-ACC0-AD00-ACD4-5187111E0790}"/>
                    </a:ext>
                  </a:extLst>
                </p:cNvPr>
                <p:cNvCxnSpPr>
                  <a:cxnSpLocks/>
                  <a:stCxn id="58" idx="4"/>
                  <a:endCxn id="82" idx="0"/>
                </p:cNvCxnSpPr>
                <p:nvPr/>
              </p:nvCxnSpPr>
              <p:spPr>
                <a:xfrm>
                  <a:off x="7152412" y="3731385"/>
                  <a:ext cx="3377" cy="75535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8" name="Straight Connector 157">
                  <a:extLst>
                    <a:ext uri="{FF2B5EF4-FFF2-40B4-BE49-F238E27FC236}">
                      <a16:creationId xmlns:a16="http://schemas.microsoft.com/office/drawing/2014/main" id="{44F97D29-AD3A-64A3-B77A-2F25CC3CF0F1}"/>
                    </a:ext>
                  </a:extLst>
                </p:cNvPr>
                <p:cNvCxnSpPr>
                  <a:cxnSpLocks/>
                  <a:stCxn id="81" idx="4"/>
                  <a:endCxn id="118" idx="0"/>
                </p:cNvCxnSpPr>
                <p:nvPr/>
              </p:nvCxnSpPr>
              <p:spPr>
                <a:xfrm>
                  <a:off x="4723389" y="4624914"/>
                  <a:ext cx="0" cy="79865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1" name="Straight Connector 160">
                  <a:extLst>
                    <a:ext uri="{FF2B5EF4-FFF2-40B4-BE49-F238E27FC236}">
                      <a16:creationId xmlns:a16="http://schemas.microsoft.com/office/drawing/2014/main" id="{1F968891-92B4-1902-E9C8-F62AF16BC436}"/>
                    </a:ext>
                  </a:extLst>
                </p:cNvPr>
                <p:cNvCxnSpPr>
                  <a:cxnSpLocks/>
                  <a:stCxn id="83" idx="4"/>
                  <a:endCxn id="120" idx="0"/>
                </p:cNvCxnSpPr>
                <p:nvPr/>
              </p:nvCxnSpPr>
              <p:spPr>
                <a:xfrm>
                  <a:off x="5593226" y="4957029"/>
                  <a:ext cx="0" cy="798656"/>
                </a:xfrm>
                <a:prstGeom prst="line">
                  <a:avLst/>
                </a:prstGeom>
                <a:ln w="9525" cap="flat" cmpd="sng" algn="ctr">
                  <a:solidFill>
                    <a:srgbClr val="B498D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4" name="Straight Connector 163">
                  <a:extLst>
                    <a:ext uri="{FF2B5EF4-FFF2-40B4-BE49-F238E27FC236}">
                      <a16:creationId xmlns:a16="http://schemas.microsoft.com/office/drawing/2014/main" id="{71E49882-0E11-D4A7-EF03-900476BD4203}"/>
                    </a:ext>
                  </a:extLst>
                </p:cNvPr>
                <p:cNvCxnSpPr>
                  <a:cxnSpLocks/>
                  <a:stCxn id="86" idx="4"/>
                  <a:endCxn id="114" idx="0"/>
                </p:cNvCxnSpPr>
                <p:nvPr/>
              </p:nvCxnSpPr>
              <p:spPr>
                <a:xfrm>
                  <a:off x="6130405" y="4617414"/>
                  <a:ext cx="0" cy="79865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7" name="Straight Connector 166">
                  <a:extLst>
                    <a:ext uri="{FF2B5EF4-FFF2-40B4-BE49-F238E27FC236}">
                      <a16:creationId xmlns:a16="http://schemas.microsoft.com/office/drawing/2014/main" id="{2EF78A59-C968-851A-DA81-8DFD8B58C65F}"/>
                    </a:ext>
                  </a:extLst>
                </p:cNvPr>
                <p:cNvCxnSpPr>
                  <a:cxnSpLocks/>
                  <a:stCxn id="82" idx="4"/>
                  <a:endCxn id="119" idx="0"/>
                </p:cNvCxnSpPr>
                <p:nvPr/>
              </p:nvCxnSpPr>
              <p:spPr>
                <a:xfrm>
                  <a:off x="7155789" y="4918737"/>
                  <a:ext cx="0" cy="79865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0" name="TextBox 169">
                  <a:extLst>
                    <a:ext uri="{FF2B5EF4-FFF2-40B4-BE49-F238E27FC236}">
                      <a16:creationId xmlns:a16="http://schemas.microsoft.com/office/drawing/2014/main" id="{87920CAC-8726-B2EC-2770-06A17D2AB774}"/>
                    </a:ext>
                  </a:extLst>
                </p:cNvPr>
                <p:cNvSpPr txBox="1"/>
                <p:nvPr/>
              </p:nvSpPr>
              <p:spPr>
                <a:xfrm>
                  <a:off x="9785958" y="1844689"/>
                  <a:ext cx="1254502" cy="276999"/>
                </a:xfrm>
                <a:prstGeom prst="rect">
                  <a:avLst/>
                </a:prstGeom>
                <a:noFill/>
                <a:ln>
                  <a:noFill/>
                </a:ln>
              </p:spPr>
              <p:txBody>
                <a:bodyPr wrap="square" rtlCol="0">
                  <a:spAutoFit/>
                </a:bodyPr>
                <a:lstStyle/>
                <a:p>
                  <a:r>
                    <a:rPr lang="en-US" sz="1200" dirty="0">
                      <a:latin typeface="+mj-lt"/>
                    </a:rPr>
                    <a:t>Layer 3 (Sparse)</a:t>
                  </a:r>
                </a:p>
              </p:txBody>
            </p:sp>
            <p:sp>
              <p:nvSpPr>
                <p:cNvPr id="171" name="TextBox 170">
                  <a:extLst>
                    <a:ext uri="{FF2B5EF4-FFF2-40B4-BE49-F238E27FC236}">
                      <a16:creationId xmlns:a16="http://schemas.microsoft.com/office/drawing/2014/main" id="{39EE01F8-07CD-C090-FA02-C660B76EB60C}"/>
                    </a:ext>
                  </a:extLst>
                </p:cNvPr>
                <p:cNvSpPr txBox="1"/>
                <p:nvPr/>
              </p:nvSpPr>
              <p:spPr>
                <a:xfrm>
                  <a:off x="9785958" y="3093472"/>
                  <a:ext cx="1254502" cy="276999"/>
                </a:xfrm>
                <a:prstGeom prst="rect">
                  <a:avLst/>
                </a:prstGeom>
                <a:noFill/>
                <a:ln>
                  <a:noFill/>
                </a:ln>
              </p:spPr>
              <p:txBody>
                <a:bodyPr wrap="square" rtlCol="0">
                  <a:spAutoFit/>
                </a:bodyPr>
                <a:lstStyle/>
                <a:p>
                  <a:r>
                    <a:rPr lang="en-US" sz="1200" dirty="0">
                      <a:latin typeface="+mj-lt"/>
                    </a:rPr>
                    <a:t>Layer 2</a:t>
                  </a:r>
                </a:p>
              </p:txBody>
            </p:sp>
            <p:sp>
              <p:nvSpPr>
                <p:cNvPr id="172" name="TextBox 171">
                  <a:extLst>
                    <a:ext uri="{FF2B5EF4-FFF2-40B4-BE49-F238E27FC236}">
                      <a16:creationId xmlns:a16="http://schemas.microsoft.com/office/drawing/2014/main" id="{2D0914AE-5DDF-14E1-7932-A829EC550D0F}"/>
                    </a:ext>
                  </a:extLst>
                </p:cNvPr>
                <p:cNvSpPr txBox="1"/>
                <p:nvPr/>
              </p:nvSpPr>
              <p:spPr>
                <a:xfrm>
                  <a:off x="9785958" y="4262914"/>
                  <a:ext cx="1254502" cy="276999"/>
                </a:xfrm>
                <a:prstGeom prst="rect">
                  <a:avLst/>
                </a:prstGeom>
                <a:noFill/>
                <a:ln>
                  <a:noFill/>
                </a:ln>
              </p:spPr>
              <p:txBody>
                <a:bodyPr wrap="square" rtlCol="0">
                  <a:spAutoFit/>
                </a:bodyPr>
                <a:lstStyle/>
                <a:p>
                  <a:r>
                    <a:rPr lang="en-US" sz="1200" dirty="0">
                      <a:latin typeface="+mj-lt"/>
                    </a:rPr>
                    <a:t>Layer 1</a:t>
                  </a:r>
                </a:p>
              </p:txBody>
            </p:sp>
            <p:sp>
              <p:nvSpPr>
                <p:cNvPr id="173" name="TextBox 172">
                  <a:extLst>
                    <a:ext uri="{FF2B5EF4-FFF2-40B4-BE49-F238E27FC236}">
                      <a16:creationId xmlns:a16="http://schemas.microsoft.com/office/drawing/2014/main" id="{970193E9-E62C-EF71-309F-48F4248606BE}"/>
                    </a:ext>
                  </a:extLst>
                </p:cNvPr>
                <p:cNvSpPr txBox="1"/>
                <p:nvPr/>
              </p:nvSpPr>
              <p:spPr>
                <a:xfrm>
                  <a:off x="9785958" y="5537257"/>
                  <a:ext cx="1254502" cy="276999"/>
                </a:xfrm>
                <a:prstGeom prst="rect">
                  <a:avLst/>
                </a:prstGeom>
                <a:noFill/>
                <a:ln>
                  <a:noFill/>
                </a:ln>
              </p:spPr>
              <p:txBody>
                <a:bodyPr wrap="square" rtlCol="0">
                  <a:spAutoFit/>
                </a:bodyPr>
                <a:lstStyle/>
                <a:p>
                  <a:r>
                    <a:rPr lang="en-US" sz="1200" dirty="0">
                      <a:latin typeface="+mj-lt"/>
                    </a:rPr>
                    <a:t>Layer 0 (Dense)</a:t>
                  </a:r>
                </a:p>
              </p:txBody>
            </p:sp>
          </p:grpSp>
        </p:grpSp>
        <p:grpSp>
          <p:nvGrpSpPr>
            <p:cNvPr id="177" name="Group 176">
              <a:extLst>
                <a:ext uri="{FF2B5EF4-FFF2-40B4-BE49-F238E27FC236}">
                  <a16:creationId xmlns:a16="http://schemas.microsoft.com/office/drawing/2014/main" id="{D72C310B-4FE9-EF6E-C469-C94167E746C3}"/>
                </a:ext>
              </a:extLst>
            </p:cNvPr>
            <p:cNvGrpSpPr/>
            <p:nvPr/>
          </p:nvGrpSpPr>
          <p:grpSpPr>
            <a:xfrm>
              <a:off x="1295878" y="1648203"/>
              <a:ext cx="432000" cy="432000"/>
              <a:chOff x="4832877" y="2578598"/>
              <a:chExt cx="432000" cy="432000"/>
            </a:xfrm>
          </p:grpSpPr>
          <p:sp>
            <p:nvSpPr>
              <p:cNvPr id="178" name="Oval 177">
                <a:extLst>
                  <a:ext uri="{FF2B5EF4-FFF2-40B4-BE49-F238E27FC236}">
                    <a16:creationId xmlns:a16="http://schemas.microsoft.com/office/drawing/2014/main" id="{51088B90-C8C0-42A3-6E8B-1313240602F2}"/>
                  </a:ext>
                </a:extLst>
              </p:cNvPr>
              <p:cNvSpPr/>
              <p:nvPr/>
            </p:nvSpPr>
            <p:spPr>
              <a:xfrm>
                <a:off x="4832877" y="2578598"/>
                <a:ext cx="432000" cy="432000"/>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79" name="TextBox 178">
                <a:extLst>
                  <a:ext uri="{FF2B5EF4-FFF2-40B4-BE49-F238E27FC236}">
                    <a16:creationId xmlns:a16="http://schemas.microsoft.com/office/drawing/2014/main" id="{723800F3-06DC-E2F6-A179-D6870A5F8E62}"/>
                  </a:ext>
                </a:extLst>
              </p:cNvPr>
              <p:cNvSpPr txBox="1"/>
              <p:nvPr/>
            </p:nvSpPr>
            <p:spPr>
              <a:xfrm>
                <a:off x="4832877" y="2609932"/>
                <a:ext cx="432000" cy="369332"/>
              </a:xfrm>
              <a:prstGeom prst="rect">
                <a:avLst/>
              </a:prstGeom>
              <a:noFill/>
            </p:spPr>
            <p:txBody>
              <a:bodyPr wrap="square" rtlCol="0" anchor="ctr">
                <a:spAutoFit/>
              </a:bodyPr>
              <a:lstStyle/>
              <a:p>
                <a:pPr algn="ctr"/>
                <a:r>
                  <a:rPr lang="en-US" b="1" dirty="0">
                    <a:solidFill>
                      <a:schemeClr val="bg1"/>
                    </a:solidFill>
                  </a:rPr>
                  <a:t>Q</a:t>
                </a:r>
              </a:p>
            </p:txBody>
          </p:sp>
        </p:grpSp>
        <p:sp>
          <p:nvSpPr>
            <p:cNvPr id="183" name="TextBox 182">
              <a:extLst>
                <a:ext uri="{FF2B5EF4-FFF2-40B4-BE49-F238E27FC236}">
                  <a16:creationId xmlns:a16="http://schemas.microsoft.com/office/drawing/2014/main" id="{66C934ED-8532-3196-1172-69A780C20E56}"/>
                </a:ext>
              </a:extLst>
            </p:cNvPr>
            <p:cNvSpPr txBox="1"/>
            <p:nvPr/>
          </p:nvSpPr>
          <p:spPr>
            <a:xfrm>
              <a:off x="117960" y="1710314"/>
              <a:ext cx="1163097" cy="307777"/>
            </a:xfrm>
            <a:prstGeom prst="rect">
              <a:avLst/>
            </a:prstGeom>
            <a:noFill/>
          </p:spPr>
          <p:txBody>
            <a:bodyPr wrap="square" rtlCol="0" anchor="ctr">
              <a:spAutoFit/>
            </a:bodyPr>
            <a:lstStyle/>
            <a:p>
              <a:pPr algn="ctr"/>
              <a:r>
                <a:rPr lang="en-US" sz="1400" b="1" dirty="0"/>
                <a:t>Let’s search!</a:t>
              </a:r>
            </a:p>
          </p:txBody>
        </p:sp>
        <p:cxnSp>
          <p:nvCxnSpPr>
            <p:cNvPr id="184" name="Curved Connector 183">
              <a:extLst>
                <a:ext uri="{FF2B5EF4-FFF2-40B4-BE49-F238E27FC236}">
                  <a16:creationId xmlns:a16="http://schemas.microsoft.com/office/drawing/2014/main" id="{5EB42380-722E-F4D9-75BC-4FEA4F758203}"/>
                </a:ext>
              </a:extLst>
            </p:cNvPr>
            <p:cNvCxnSpPr>
              <a:cxnSpLocks/>
              <a:stCxn id="179" idx="3"/>
              <a:endCxn id="5" idx="2"/>
            </p:cNvCxnSpPr>
            <p:nvPr/>
          </p:nvCxnSpPr>
          <p:spPr>
            <a:xfrm>
              <a:off x="1727878" y="1864203"/>
              <a:ext cx="2021598" cy="174074"/>
            </a:xfrm>
            <a:prstGeom prst="curvedConnector3">
              <a:avLst>
                <a:gd name="adj1" fmla="val 50000"/>
              </a:avLst>
            </a:prstGeom>
            <a:ln>
              <a:solidFill>
                <a:srgbClr val="9947DA"/>
              </a:solidFill>
              <a:tailEnd type="triangle"/>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10AAA11C-19F3-A664-A928-E7172C606A4B}"/>
                </a:ext>
              </a:extLst>
            </p:cNvPr>
            <p:cNvSpPr txBox="1"/>
            <p:nvPr/>
          </p:nvSpPr>
          <p:spPr>
            <a:xfrm>
              <a:off x="1884522" y="1603767"/>
              <a:ext cx="1706161" cy="246221"/>
            </a:xfrm>
            <a:prstGeom prst="rect">
              <a:avLst/>
            </a:prstGeom>
            <a:noFill/>
          </p:spPr>
          <p:txBody>
            <a:bodyPr wrap="square" rtlCol="0" anchor="ctr">
              <a:spAutoFit/>
            </a:bodyPr>
            <a:lstStyle/>
            <a:p>
              <a:pPr algn="ctr"/>
              <a:r>
                <a:rPr lang="en-US" sz="1000" dirty="0">
                  <a:latin typeface="+mj-lt"/>
                </a:rPr>
                <a:t>Randomly chosen entry point</a:t>
              </a:r>
            </a:p>
          </p:txBody>
        </p:sp>
        <p:sp>
          <p:nvSpPr>
            <p:cNvPr id="188" name="TextBox 187">
              <a:extLst>
                <a:ext uri="{FF2B5EF4-FFF2-40B4-BE49-F238E27FC236}">
                  <a16:creationId xmlns:a16="http://schemas.microsoft.com/office/drawing/2014/main" id="{455B1EE4-4C9C-B8DD-C543-43A239C72308}"/>
                </a:ext>
              </a:extLst>
            </p:cNvPr>
            <p:cNvSpPr txBox="1"/>
            <p:nvPr/>
          </p:nvSpPr>
          <p:spPr>
            <a:xfrm>
              <a:off x="4181476" y="1720548"/>
              <a:ext cx="1247425" cy="246221"/>
            </a:xfrm>
            <a:prstGeom prst="rect">
              <a:avLst/>
            </a:prstGeom>
            <a:noFill/>
          </p:spPr>
          <p:txBody>
            <a:bodyPr wrap="square" rtlCol="0" anchor="ctr">
              <a:spAutoFit/>
            </a:bodyPr>
            <a:lstStyle/>
            <a:p>
              <a:pPr algn="ctr"/>
              <a:r>
                <a:rPr lang="en-US" sz="1000" b="1" dirty="0"/>
                <a:t>Local best: go down</a:t>
              </a:r>
            </a:p>
          </p:txBody>
        </p:sp>
        <p:sp>
          <p:nvSpPr>
            <p:cNvPr id="189" name="TextBox 188">
              <a:extLst>
                <a:ext uri="{FF2B5EF4-FFF2-40B4-BE49-F238E27FC236}">
                  <a16:creationId xmlns:a16="http://schemas.microsoft.com/office/drawing/2014/main" id="{823A714F-0005-4397-F56B-9CC6112CB7B8}"/>
                </a:ext>
              </a:extLst>
            </p:cNvPr>
            <p:cNvSpPr txBox="1"/>
            <p:nvPr/>
          </p:nvSpPr>
          <p:spPr>
            <a:xfrm>
              <a:off x="4438768" y="3117716"/>
              <a:ext cx="1247425" cy="246221"/>
            </a:xfrm>
            <a:prstGeom prst="rect">
              <a:avLst/>
            </a:prstGeom>
            <a:noFill/>
          </p:spPr>
          <p:txBody>
            <a:bodyPr wrap="square" rtlCol="0" anchor="ctr">
              <a:spAutoFit/>
            </a:bodyPr>
            <a:lstStyle/>
            <a:p>
              <a:pPr algn="ctr"/>
              <a:r>
                <a:rPr lang="en-US" sz="1000" b="1" dirty="0"/>
                <a:t>Local best: go down</a:t>
              </a:r>
            </a:p>
          </p:txBody>
        </p:sp>
        <p:sp>
          <p:nvSpPr>
            <p:cNvPr id="190" name="TextBox 189">
              <a:extLst>
                <a:ext uri="{FF2B5EF4-FFF2-40B4-BE49-F238E27FC236}">
                  <a16:creationId xmlns:a16="http://schemas.microsoft.com/office/drawing/2014/main" id="{F50B71C3-ACEC-F675-8667-CC7B203ECF6D}"/>
                </a:ext>
              </a:extLst>
            </p:cNvPr>
            <p:cNvSpPr txBox="1"/>
            <p:nvPr/>
          </p:nvSpPr>
          <p:spPr>
            <a:xfrm>
              <a:off x="4931129" y="4921069"/>
              <a:ext cx="1247425" cy="246221"/>
            </a:xfrm>
            <a:prstGeom prst="rect">
              <a:avLst/>
            </a:prstGeom>
            <a:noFill/>
          </p:spPr>
          <p:txBody>
            <a:bodyPr wrap="square" rtlCol="0" anchor="ctr">
              <a:spAutoFit/>
            </a:bodyPr>
            <a:lstStyle/>
            <a:p>
              <a:pPr algn="ctr"/>
              <a:r>
                <a:rPr lang="en-US" sz="1000" b="1" dirty="0"/>
                <a:t>Local best: go down</a:t>
              </a:r>
            </a:p>
          </p:txBody>
        </p:sp>
        <p:sp>
          <p:nvSpPr>
            <p:cNvPr id="191" name="TextBox 190">
              <a:extLst>
                <a:ext uri="{FF2B5EF4-FFF2-40B4-BE49-F238E27FC236}">
                  <a16:creationId xmlns:a16="http://schemas.microsoft.com/office/drawing/2014/main" id="{4E60E195-B1DC-A9CB-D5AC-4FABC18C120F}"/>
                </a:ext>
              </a:extLst>
            </p:cNvPr>
            <p:cNvSpPr txBox="1"/>
            <p:nvPr/>
          </p:nvSpPr>
          <p:spPr>
            <a:xfrm>
              <a:off x="5869410" y="6279566"/>
              <a:ext cx="1504974" cy="246221"/>
            </a:xfrm>
            <a:prstGeom prst="rect">
              <a:avLst/>
            </a:prstGeom>
            <a:noFill/>
          </p:spPr>
          <p:txBody>
            <a:bodyPr wrap="square" rtlCol="0" anchor="ctr">
              <a:spAutoFit/>
            </a:bodyPr>
            <a:lstStyle/>
            <a:p>
              <a:pPr algn="ctr"/>
              <a:r>
                <a:rPr lang="en-US" sz="1000" b="1" dirty="0"/>
                <a:t>Local best: stop search</a:t>
              </a:r>
            </a:p>
          </p:txBody>
        </p:sp>
        <p:sp>
          <p:nvSpPr>
            <p:cNvPr id="192" name="TextBox 191">
              <a:extLst>
                <a:ext uri="{FF2B5EF4-FFF2-40B4-BE49-F238E27FC236}">
                  <a16:creationId xmlns:a16="http://schemas.microsoft.com/office/drawing/2014/main" id="{C47E486B-CE7A-7FEA-B4DE-346D930ABA57}"/>
                </a:ext>
              </a:extLst>
            </p:cNvPr>
            <p:cNvSpPr txBox="1"/>
            <p:nvPr/>
          </p:nvSpPr>
          <p:spPr>
            <a:xfrm>
              <a:off x="256633" y="2511621"/>
              <a:ext cx="1586330" cy="861774"/>
            </a:xfrm>
            <a:prstGeom prst="rect">
              <a:avLst/>
            </a:prstGeom>
            <a:noFill/>
          </p:spPr>
          <p:txBody>
            <a:bodyPr wrap="square" rtlCol="0" anchor="ctr">
              <a:spAutoFit/>
            </a:bodyPr>
            <a:lstStyle/>
            <a:p>
              <a:pPr algn="ctr"/>
              <a:r>
                <a:rPr lang="en-US" sz="1000" dirty="0">
                  <a:latin typeface="+mj-lt"/>
                </a:rPr>
                <a:t>We repeat the search with randomly chosen starting points (on top layer) and then keep the top K among all the visited nodes.</a:t>
              </a:r>
            </a:p>
          </p:txBody>
        </p:sp>
        <p:sp>
          <p:nvSpPr>
            <p:cNvPr id="193" name="Oval 192">
              <a:extLst>
                <a:ext uri="{FF2B5EF4-FFF2-40B4-BE49-F238E27FC236}">
                  <a16:creationId xmlns:a16="http://schemas.microsoft.com/office/drawing/2014/main" id="{E9E77B60-8748-06E9-9489-B276D249FDD1}"/>
                </a:ext>
              </a:extLst>
            </p:cNvPr>
            <p:cNvSpPr/>
            <p:nvPr/>
          </p:nvSpPr>
          <p:spPr>
            <a:xfrm>
              <a:off x="5491012" y="6016031"/>
              <a:ext cx="432000" cy="432000"/>
            </a:xfrm>
            <a:prstGeom prst="ellipse">
              <a:avLst/>
            </a:prstGeom>
            <a:solidFill>
              <a:srgbClr val="B498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194" name="Straight Connector 193">
              <a:extLst>
                <a:ext uri="{FF2B5EF4-FFF2-40B4-BE49-F238E27FC236}">
                  <a16:creationId xmlns:a16="http://schemas.microsoft.com/office/drawing/2014/main" id="{3E631FE5-B304-0900-1068-84CF8BAAC367}"/>
                </a:ext>
              </a:extLst>
            </p:cNvPr>
            <p:cNvCxnSpPr>
              <a:cxnSpLocks/>
              <a:endCxn id="193" idx="2"/>
            </p:cNvCxnSpPr>
            <p:nvPr/>
          </p:nvCxnSpPr>
          <p:spPr>
            <a:xfrm>
              <a:off x="5034976" y="6135208"/>
              <a:ext cx="456036" cy="96823"/>
            </a:xfrm>
            <a:prstGeom prst="line">
              <a:avLst/>
            </a:prstGeom>
            <a:ln w="19050">
              <a:solidFill>
                <a:srgbClr val="B498D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EC388B1-0A42-5D2E-DB40-9D39B9B5960C}"/>
                </a:ext>
              </a:extLst>
            </p:cNvPr>
            <p:cNvCxnSpPr>
              <a:cxnSpLocks/>
              <a:stCxn id="193" idx="6"/>
              <a:endCxn id="119" idx="2"/>
            </p:cNvCxnSpPr>
            <p:nvPr/>
          </p:nvCxnSpPr>
          <p:spPr>
            <a:xfrm flipV="1">
              <a:off x="5923012" y="6002600"/>
              <a:ext cx="266885" cy="22943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4954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QA with Retrieval Augmented Generation</a:t>
            </a:r>
          </a:p>
        </p:txBody>
      </p:sp>
      <p:grpSp>
        <p:nvGrpSpPr>
          <p:cNvPr id="55" name="Group 54">
            <a:extLst>
              <a:ext uri="{FF2B5EF4-FFF2-40B4-BE49-F238E27FC236}">
                <a16:creationId xmlns:a16="http://schemas.microsoft.com/office/drawing/2014/main" id="{FC657B76-5074-C46F-A5AD-DDF349478269}"/>
              </a:ext>
            </a:extLst>
          </p:cNvPr>
          <p:cNvGrpSpPr/>
          <p:nvPr/>
        </p:nvGrpSpPr>
        <p:grpSpPr>
          <a:xfrm>
            <a:off x="422879" y="1345390"/>
            <a:ext cx="11346241" cy="5235756"/>
            <a:chOff x="271130" y="1345390"/>
            <a:chExt cx="11346241" cy="5235756"/>
          </a:xfrm>
        </p:grpSpPr>
        <p:sp>
          <p:nvSpPr>
            <p:cNvPr id="4" name="Rectangle 3">
              <a:extLst>
                <a:ext uri="{FF2B5EF4-FFF2-40B4-BE49-F238E27FC236}">
                  <a16:creationId xmlns:a16="http://schemas.microsoft.com/office/drawing/2014/main" id="{EAA6DA99-28F1-A911-B979-7623670E39DC}"/>
                </a:ext>
              </a:extLst>
            </p:cNvPr>
            <p:cNvSpPr/>
            <p:nvPr/>
          </p:nvSpPr>
          <p:spPr>
            <a:xfrm>
              <a:off x="4392136" y="1680406"/>
              <a:ext cx="861237" cy="350874"/>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Query</a:t>
              </a:r>
            </a:p>
          </p:txBody>
        </p:sp>
        <p:sp>
          <p:nvSpPr>
            <p:cNvPr id="5" name="TextBox 4">
              <a:extLst>
                <a:ext uri="{FF2B5EF4-FFF2-40B4-BE49-F238E27FC236}">
                  <a16:creationId xmlns:a16="http://schemas.microsoft.com/office/drawing/2014/main" id="{735D9102-7984-BFCC-3DC5-C649E85884CF}"/>
                </a:ext>
              </a:extLst>
            </p:cNvPr>
            <p:cNvSpPr txBox="1"/>
            <p:nvPr/>
          </p:nvSpPr>
          <p:spPr>
            <a:xfrm>
              <a:off x="3180023" y="1350797"/>
              <a:ext cx="3285461" cy="307777"/>
            </a:xfrm>
            <a:prstGeom prst="rect">
              <a:avLst/>
            </a:prstGeom>
            <a:noFill/>
          </p:spPr>
          <p:txBody>
            <a:bodyPr wrap="square" rtlCol="0" anchor="ctr">
              <a:spAutoFit/>
            </a:bodyPr>
            <a:lstStyle/>
            <a:p>
              <a:pPr algn="ctr"/>
              <a:r>
                <a:rPr lang="en-US" sz="1400" dirty="0">
                  <a:solidFill>
                    <a:srgbClr val="FF0000"/>
                  </a:solidFill>
                  <a:latin typeface="+mj-lt"/>
                </a:rPr>
                <a:t>How many parameters are there in Grok-0?</a:t>
              </a:r>
            </a:p>
          </p:txBody>
        </p:sp>
        <p:sp>
          <p:nvSpPr>
            <p:cNvPr id="6" name="Rectangle 5">
              <a:extLst>
                <a:ext uri="{FF2B5EF4-FFF2-40B4-BE49-F238E27FC236}">
                  <a16:creationId xmlns:a16="http://schemas.microsoft.com/office/drawing/2014/main" id="{963B63B1-337A-F478-B7F4-0C5B91E9D344}"/>
                </a:ext>
              </a:extLst>
            </p:cNvPr>
            <p:cNvSpPr/>
            <p:nvPr/>
          </p:nvSpPr>
          <p:spPr>
            <a:xfrm>
              <a:off x="271130" y="2078795"/>
              <a:ext cx="1134140"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Documents</a:t>
              </a:r>
            </a:p>
          </p:txBody>
        </p:sp>
        <p:sp>
          <p:nvSpPr>
            <p:cNvPr id="7" name="Rectangle 6">
              <a:extLst>
                <a:ext uri="{FF2B5EF4-FFF2-40B4-BE49-F238E27FC236}">
                  <a16:creationId xmlns:a16="http://schemas.microsoft.com/office/drawing/2014/main" id="{7AE32F51-3F9B-AA34-FF8D-EBAFCF7802C8}"/>
                </a:ext>
              </a:extLst>
            </p:cNvPr>
            <p:cNvSpPr/>
            <p:nvPr/>
          </p:nvSpPr>
          <p:spPr>
            <a:xfrm>
              <a:off x="1772092" y="2078795"/>
              <a:ext cx="1134140"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Web Pages</a:t>
              </a:r>
            </a:p>
          </p:txBody>
        </p:sp>
        <p:sp>
          <p:nvSpPr>
            <p:cNvPr id="8" name="Rectangle 7">
              <a:extLst>
                <a:ext uri="{FF2B5EF4-FFF2-40B4-BE49-F238E27FC236}">
                  <a16:creationId xmlns:a16="http://schemas.microsoft.com/office/drawing/2014/main" id="{8121BE79-23A4-BF7E-44C4-159D8ADCA480}"/>
                </a:ext>
              </a:extLst>
            </p:cNvPr>
            <p:cNvSpPr/>
            <p:nvPr/>
          </p:nvSpPr>
          <p:spPr>
            <a:xfrm>
              <a:off x="271130" y="3087116"/>
              <a:ext cx="1639185" cy="350874"/>
            </a:xfrm>
            <a:prstGeom prst="rect">
              <a:avLst/>
            </a:prstGeom>
            <a:solidFill>
              <a:schemeClr val="accent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Split into chunks</a:t>
              </a:r>
            </a:p>
          </p:txBody>
        </p:sp>
        <p:cxnSp>
          <p:nvCxnSpPr>
            <p:cNvPr id="12" name="Curved Connector 11">
              <a:extLst>
                <a:ext uri="{FF2B5EF4-FFF2-40B4-BE49-F238E27FC236}">
                  <a16:creationId xmlns:a16="http://schemas.microsoft.com/office/drawing/2014/main" id="{58960738-4B6B-D164-A88E-B982DC8EB2F0}"/>
                </a:ext>
              </a:extLst>
            </p:cNvPr>
            <p:cNvCxnSpPr>
              <a:stCxn id="6" idx="2"/>
              <a:endCxn id="8" idx="0"/>
            </p:cNvCxnSpPr>
            <p:nvPr/>
          </p:nvCxnSpPr>
          <p:spPr>
            <a:xfrm rot="16200000" flipH="1">
              <a:off x="635738" y="2632130"/>
              <a:ext cx="657447" cy="252523"/>
            </a:xfrm>
            <a:prstGeom prst="curvedConnector3">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E5A3D3A8-F24B-D59F-3D46-95CC8E07A0D0}"/>
                </a:ext>
              </a:extLst>
            </p:cNvPr>
            <p:cNvSpPr/>
            <p:nvPr/>
          </p:nvSpPr>
          <p:spPr>
            <a:xfrm>
              <a:off x="1403162" y="4121890"/>
              <a:ext cx="1872000" cy="1872000"/>
            </a:xfrm>
            <a:prstGeom prst="rect">
              <a:avLst/>
            </a:prstGeom>
            <a:solidFill>
              <a:schemeClr val="accent1">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Embeddings</a:t>
              </a:r>
            </a:p>
          </p:txBody>
        </p:sp>
        <p:cxnSp>
          <p:nvCxnSpPr>
            <p:cNvPr id="17" name="Curved Connector 16">
              <a:extLst>
                <a:ext uri="{FF2B5EF4-FFF2-40B4-BE49-F238E27FC236}">
                  <a16:creationId xmlns:a16="http://schemas.microsoft.com/office/drawing/2014/main" id="{025E8ABE-AA65-5C75-0A5D-24623F03CA1B}"/>
                </a:ext>
              </a:extLst>
            </p:cNvPr>
            <p:cNvCxnSpPr>
              <a:stCxn id="8" idx="2"/>
              <a:endCxn id="15" idx="1"/>
            </p:cNvCxnSpPr>
            <p:nvPr/>
          </p:nvCxnSpPr>
          <p:spPr>
            <a:xfrm rot="16200000" flipH="1">
              <a:off x="436992" y="4091720"/>
              <a:ext cx="1619900" cy="31243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9" name="Curved Connector 18">
              <a:extLst>
                <a:ext uri="{FF2B5EF4-FFF2-40B4-BE49-F238E27FC236}">
                  <a16:creationId xmlns:a16="http://schemas.microsoft.com/office/drawing/2014/main" id="{D7B148EE-5023-4D1A-0342-3AB81E0C9008}"/>
                </a:ext>
              </a:extLst>
            </p:cNvPr>
            <p:cNvCxnSpPr>
              <a:stCxn id="7" idx="2"/>
              <a:endCxn id="8" idx="0"/>
            </p:cNvCxnSpPr>
            <p:nvPr/>
          </p:nvCxnSpPr>
          <p:spPr>
            <a:xfrm rot="5400000">
              <a:off x="1386220" y="2134173"/>
              <a:ext cx="657447" cy="1248439"/>
            </a:xfrm>
            <a:prstGeom prst="curvedConnector3">
              <a:avLst/>
            </a:prstGeom>
          </p:spPr>
          <p:style>
            <a:lnRef idx="1">
              <a:schemeClr val="dk1"/>
            </a:lnRef>
            <a:fillRef idx="0">
              <a:schemeClr val="dk1"/>
            </a:fillRef>
            <a:effectRef idx="0">
              <a:schemeClr val="dk1"/>
            </a:effectRef>
            <a:fontRef idx="minor">
              <a:schemeClr val="tx1"/>
            </a:fontRef>
          </p:style>
        </p:cxnSp>
        <p:sp>
          <p:nvSpPr>
            <p:cNvPr id="20" name="Can 19">
              <a:extLst>
                <a:ext uri="{FF2B5EF4-FFF2-40B4-BE49-F238E27FC236}">
                  <a16:creationId xmlns:a16="http://schemas.microsoft.com/office/drawing/2014/main" id="{E2018F32-E97B-4A5C-74B8-267761B77B0C}"/>
                </a:ext>
              </a:extLst>
            </p:cNvPr>
            <p:cNvSpPr/>
            <p:nvPr/>
          </p:nvSpPr>
          <p:spPr>
            <a:xfrm>
              <a:off x="4120115" y="4248994"/>
              <a:ext cx="1414130" cy="1617791"/>
            </a:xfrm>
            <a:prstGeom prst="can">
              <a:avLst/>
            </a:prstGeom>
            <a:solidFill>
              <a:schemeClr val="accent4">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Vector DB</a:t>
              </a:r>
            </a:p>
          </p:txBody>
        </p:sp>
        <p:cxnSp>
          <p:nvCxnSpPr>
            <p:cNvPr id="22" name="Straight Arrow Connector 21">
              <a:extLst>
                <a:ext uri="{FF2B5EF4-FFF2-40B4-BE49-F238E27FC236}">
                  <a16:creationId xmlns:a16="http://schemas.microsoft.com/office/drawing/2014/main" id="{6E0B9DFE-8EC7-4E32-CC44-F73E8CDC8C01}"/>
                </a:ext>
              </a:extLst>
            </p:cNvPr>
            <p:cNvCxnSpPr>
              <a:stCxn id="15" idx="3"/>
              <a:endCxn id="20" idx="2"/>
            </p:cNvCxnSpPr>
            <p:nvPr/>
          </p:nvCxnSpPr>
          <p:spPr>
            <a:xfrm>
              <a:off x="3275162" y="5057890"/>
              <a:ext cx="8449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67E65C1-3794-A6DE-D3F2-1EFD07F6423F}"/>
                </a:ext>
              </a:extLst>
            </p:cNvPr>
            <p:cNvSpPr txBox="1"/>
            <p:nvPr/>
          </p:nvSpPr>
          <p:spPr>
            <a:xfrm>
              <a:off x="3366809" y="4728281"/>
              <a:ext cx="645377" cy="307777"/>
            </a:xfrm>
            <a:prstGeom prst="rect">
              <a:avLst/>
            </a:prstGeom>
            <a:noFill/>
          </p:spPr>
          <p:txBody>
            <a:bodyPr wrap="square" rtlCol="0" anchor="ctr">
              <a:spAutoFit/>
            </a:bodyPr>
            <a:lstStyle/>
            <a:p>
              <a:pPr algn="ctr"/>
              <a:r>
                <a:rPr lang="en-US" sz="1400" dirty="0">
                  <a:latin typeface="+mj-lt"/>
                </a:rPr>
                <a:t>Store</a:t>
              </a:r>
            </a:p>
          </p:txBody>
        </p:sp>
        <p:sp>
          <p:nvSpPr>
            <p:cNvPr id="25" name="Rectangle 24">
              <a:extLst>
                <a:ext uri="{FF2B5EF4-FFF2-40B4-BE49-F238E27FC236}">
                  <a16:creationId xmlns:a16="http://schemas.microsoft.com/office/drawing/2014/main" id="{0A0F86C9-D822-30DC-4858-479BEA5A5598}"/>
                </a:ext>
              </a:extLst>
            </p:cNvPr>
            <p:cNvSpPr/>
            <p:nvPr/>
          </p:nvSpPr>
          <p:spPr>
            <a:xfrm>
              <a:off x="3886753" y="2818406"/>
              <a:ext cx="1872000" cy="388320"/>
            </a:xfrm>
            <a:prstGeom prst="rect">
              <a:avLst/>
            </a:prstGeom>
            <a:solidFill>
              <a:schemeClr val="accent1">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Embeddings</a:t>
              </a:r>
            </a:p>
          </p:txBody>
        </p:sp>
        <p:cxnSp>
          <p:nvCxnSpPr>
            <p:cNvPr id="27" name="Straight Arrow Connector 26">
              <a:extLst>
                <a:ext uri="{FF2B5EF4-FFF2-40B4-BE49-F238E27FC236}">
                  <a16:creationId xmlns:a16="http://schemas.microsoft.com/office/drawing/2014/main" id="{5A91C145-092E-62A8-0789-94FB74499826}"/>
                </a:ext>
              </a:extLst>
            </p:cNvPr>
            <p:cNvCxnSpPr>
              <a:stCxn id="4" idx="2"/>
              <a:endCxn id="25" idx="0"/>
            </p:cNvCxnSpPr>
            <p:nvPr/>
          </p:nvCxnSpPr>
          <p:spPr>
            <a:xfrm flipH="1">
              <a:off x="4822753" y="2031280"/>
              <a:ext cx="2" cy="787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14B569-10B6-D520-86EE-68760049F552}"/>
                </a:ext>
              </a:extLst>
            </p:cNvPr>
            <p:cNvCxnSpPr>
              <a:cxnSpLocks/>
              <a:stCxn id="25" idx="2"/>
            </p:cNvCxnSpPr>
            <p:nvPr/>
          </p:nvCxnSpPr>
          <p:spPr>
            <a:xfrm>
              <a:off x="4822753" y="3206726"/>
              <a:ext cx="0" cy="1216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BA22098C-D650-5140-9362-843ECD7A3C0F}"/>
                </a:ext>
              </a:extLst>
            </p:cNvPr>
            <p:cNvSpPr txBox="1"/>
            <p:nvPr/>
          </p:nvSpPr>
          <p:spPr>
            <a:xfrm>
              <a:off x="4841816" y="3573971"/>
              <a:ext cx="722568" cy="307777"/>
            </a:xfrm>
            <a:prstGeom prst="rect">
              <a:avLst/>
            </a:prstGeom>
            <a:noFill/>
          </p:spPr>
          <p:txBody>
            <a:bodyPr wrap="square" rtlCol="0" anchor="ctr">
              <a:spAutoFit/>
            </a:bodyPr>
            <a:lstStyle/>
            <a:p>
              <a:pPr algn="ctr"/>
              <a:r>
                <a:rPr lang="en-US" sz="1400" dirty="0">
                  <a:latin typeface="+mj-lt"/>
                </a:rPr>
                <a:t>Search</a:t>
              </a:r>
            </a:p>
          </p:txBody>
        </p:sp>
        <p:sp>
          <p:nvSpPr>
            <p:cNvPr id="32" name="Rectangle 31">
              <a:extLst>
                <a:ext uri="{FF2B5EF4-FFF2-40B4-BE49-F238E27FC236}">
                  <a16:creationId xmlns:a16="http://schemas.microsoft.com/office/drawing/2014/main" id="{ED840837-0CA5-F92A-BF56-220F438EC6CF}"/>
                </a:ext>
              </a:extLst>
            </p:cNvPr>
            <p:cNvSpPr/>
            <p:nvPr/>
          </p:nvSpPr>
          <p:spPr>
            <a:xfrm>
              <a:off x="6379198" y="4881887"/>
              <a:ext cx="861237" cy="350874"/>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Context</a:t>
              </a:r>
            </a:p>
          </p:txBody>
        </p:sp>
        <p:cxnSp>
          <p:nvCxnSpPr>
            <p:cNvPr id="34" name="Straight Arrow Connector 33">
              <a:extLst>
                <a:ext uri="{FF2B5EF4-FFF2-40B4-BE49-F238E27FC236}">
                  <a16:creationId xmlns:a16="http://schemas.microsoft.com/office/drawing/2014/main" id="{1F3C26ED-8904-B6F1-7EB8-E103D2056FE2}"/>
                </a:ext>
              </a:extLst>
            </p:cNvPr>
            <p:cNvCxnSpPr>
              <a:cxnSpLocks/>
              <a:stCxn id="20" idx="4"/>
              <a:endCxn id="32" idx="1"/>
            </p:cNvCxnSpPr>
            <p:nvPr/>
          </p:nvCxnSpPr>
          <p:spPr>
            <a:xfrm flipV="1">
              <a:off x="5534245" y="5057324"/>
              <a:ext cx="844953" cy="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67CE3431-D9F6-B27B-4E6C-391F3CB6AF90}"/>
                </a:ext>
              </a:extLst>
            </p:cNvPr>
            <p:cNvSpPr txBox="1"/>
            <p:nvPr/>
          </p:nvSpPr>
          <p:spPr>
            <a:xfrm>
              <a:off x="5595437" y="4749547"/>
              <a:ext cx="722568" cy="307777"/>
            </a:xfrm>
            <a:prstGeom prst="rect">
              <a:avLst/>
            </a:prstGeom>
            <a:noFill/>
          </p:spPr>
          <p:txBody>
            <a:bodyPr wrap="square" rtlCol="0" anchor="ctr">
              <a:spAutoFit/>
            </a:bodyPr>
            <a:lstStyle/>
            <a:p>
              <a:pPr algn="ctr"/>
              <a:r>
                <a:rPr lang="en-US" sz="1400" dirty="0">
                  <a:latin typeface="+mj-lt"/>
                </a:rPr>
                <a:t>Top-K</a:t>
              </a:r>
            </a:p>
          </p:txBody>
        </p:sp>
        <p:sp>
          <p:nvSpPr>
            <p:cNvPr id="38" name="TextBox 37">
              <a:extLst>
                <a:ext uri="{FF2B5EF4-FFF2-40B4-BE49-F238E27FC236}">
                  <a16:creationId xmlns:a16="http://schemas.microsoft.com/office/drawing/2014/main" id="{4D3FF47E-4BB5-23E7-029A-EB592353C8F5}"/>
                </a:ext>
              </a:extLst>
            </p:cNvPr>
            <p:cNvSpPr txBox="1"/>
            <p:nvPr/>
          </p:nvSpPr>
          <p:spPr>
            <a:xfrm>
              <a:off x="5667162" y="5380817"/>
              <a:ext cx="4136058" cy="1200329"/>
            </a:xfrm>
            <a:prstGeom prst="rect">
              <a:avLst/>
            </a:prstGeom>
            <a:noFill/>
            <a:ln>
              <a:solidFill>
                <a:schemeClr val="tx1"/>
              </a:solidFill>
            </a:ln>
          </p:spPr>
          <p:txBody>
            <a:bodyPr wrap="square" rtlCol="0">
              <a:spAutoFit/>
            </a:bodyPr>
            <a:lstStyle/>
            <a:p>
              <a:r>
                <a:rPr lang="en-US" sz="1200" dirty="0">
                  <a:latin typeface="+mj-lt"/>
                </a:rPr>
                <a:t>[...]</a:t>
              </a:r>
            </a:p>
            <a:p>
              <a:r>
                <a:rPr lang="en-US" sz="1200" dirty="0">
                  <a:latin typeface="+mj-lt"/>
                </a:rPr>
                <a:t>After announcing </a:t>
              </a:r>
              <a:r>
                <a:rPr lang="en-US" sz="1200" dirty="0" err="1">
                  <a:latin typeface="+mj-lt"/>
                </a:rPr>
                <a:t>xAI</a:t>
              </a:r>
              <a:r>
                <a:rPr lang="en-US" sz="1200" dirty="0">
                  <a:latin typeface="+mj-lt"/>
                </a:rPr>
                <a:t>, we trained a prototype LLM (Grok-0) with 33 billion parameters. This early model approaches </a:t>
              </a:r>
              <a:r>
                <a:rPr lang="en-US" sz="1200" dirty="0" err="1">
                  <a:latin typeface="+mj-lt"/>
                </a:rPr>
                <a:t>LLaMA</a:t>
              </a:r>
              <a:r>
                <a:rPr lang="en-US" sz="1200" dirty="0">
                  <a:latin typeface="+mj-lt"/>
                </a:rPr>
                <a:t> 2 (70B) capabilities on standard LM benchmarks but uses only half of its training resources.</a:t>
              </a:r>
            </a:p>
            <a:p>
              <a:r>
                <a:rPr lang="en-US" sz="1200" dirty="0">
                  <a:latin typeface="+mj-lt"/>
                </a:rPr>
                <a:t>[...]</a:t>
              </a:r>
            </a:p>
          </p:txBody>
        </p:sp>
        <p:sp>
          <p:nvSpPr>
            <p:cNvPr id="39" name="Rectangle 38">
              <a:extLst>
                <a:ext uri="{FF2B5EF4-FFF2-40B4-BE49-F238E27FC236}">
                  <a16:creationId xmlns:a16="http://schemas.microsoft.com/office/drawing/2014/main" id="{30AD0619-A0B0-AF76-33D9-1543A851BCE5}"/>
                </a:ext>
              </a:extLst>
            </p:cNvPr>
            <p:cNvSpPr/>
            <p:nvPr/>
          </p:nvSpPr>
          <p:spPr>
            <a:xfrm>
              <a:off x="7735191" y="2836525"/>
              <a:ext cx="1230169" cy="501179"/>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Prompt Template</a:t>
              </a:r>
            </a:p>
          </p:txBody>
        </p:sp>
        <p:sp>
          <p:nvSpPr>
            <p:cNvPr id="40" name="TextBox 39">
              <a:extLst>
                <a:ext uri="{FF2B5EF4-FFF2-40B4-BE49-F238E27FC236}">
                  <a16:creationId xmlns:a16="http://schemas.microsoft.com/office/drawing/2014/main" id="{D03F5009-7CB7-5880-9699-1C48966C84C8}"/>
                </a:ext>
              </a:extLst>
            </p:cNvPr>
            <p:cNvSpPr txBox="1"/>
            <p:nvPr/>
          </p:nvSpPr>
          <p:spPr>
            <a:xfrm>
              <a:off x="7059670" y="1345390"/>
              <a:ext cx="2581209" cy="1384995"/>
            </a:xfrm>
            <a:prstGeom prst="rect">
              <a:avLst/>
            </a:prstGeom>
            <a:noFill/>
            <a:ln>
              <a:solidFill>
                <a:schemeClr val="tx1"/>
              </a:solidFill>
            </a:ln>
          </p:spPr>
          <p:txBody>
            <a:bodyPr wrap="square" rtlCol="0">
              <a:spAutoFit/>
            </a:bodyPr>
            <a:lstStyle/>
            <a:p>
              <a:r>
                <a:rPr lang="en-US" sz="1200" dirty="0">
                  <a:latin typeface="+mj-lt"/>
                </a:rPr>
                <a:t>You’re an assistant trained to answer questions using the given context.</a:t>
              </a:r>
            </a:p>
            <a:p>
              <a:endParaRPr lang="en-US" sz="1200" dirty="0">
                <a:latin typeface="+mj-lt"/>
              </a:endParaRPr>
            </a:p>
            <a:p>
              <a:r>
                <a:rPr lang="en-US" sz="1200" dirty="0">
                  <a:latin typeface="+mj-lt"/>
                </a:rPr>
                <a:t>Context:</a:t>
              </a:r>
            </a:p>
            <a:p>
              <a:r>
                <a:rPr lang="en-US" sz="1200" dirty="0">
                  <a:latin typeface="+mj-lt"/>
                </a:rPr>
                <a:t>{context}</a:t>
              </a:r>
            </a:p>
            <a:p>
              <a:endParaRPr lang="en-US" sz="1200" dirty="0">
                <a:latin typeface="+mj-lt"/>
              </a:endParaRPr>
            </a:p>
            <a:p>
              <a:r>
                <a:rPr lang="en-US" sz="1200" dirty="0">
                  <a:latin typeface="+mj-lt"/>
                </a:rPr>
                <a:t>Answer the following question: {query}</a:t>
              </a:r>
            </a:p>
          </p:txBody>
        </p:sp>
        <p:cxnSp>
          <p:nvCxnSpPr>
            <p:cNvPr id="42" name="Curved Connector 41">
              <a:extLst>
                <a:ext uri="{FF2B5EF4-FFF2-40B4-BE49-F238E27FC236}">
                  <a16:creationId xmlns:a16="http://schemas.microsoft.com/office/drawing/2014/main" id="{C6440A3F-A359-7001-801B-DE8C0D72767D}"/>
                </a:ext>
              </a:extLst>
            </p:cNvPr>
            <p:cNvCxnSpPr>
              <a:stCxn id="4" idx="3"/>
              <a:endCxn id="39" idx="1"/>
            </p:cNvCxnSpPr>
            <p:nvPr/>
          </p:nvCxnSpPr>
          <p:spPr>
            <a:xfrm>
              <a:off x="5253373" y="1855843"/>
              <a:ext cx="2481818" cy="123127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6" name="Curved Connector 45">
              <a:extLst>
                <a:ext uri="{FF2B5EF4-FFF2-40B4-BE49-F238E27FC236}">
                  <a16:creationId xmlns:a16="http://schemas.microsoft.com/office/drawing/2014/main" id="{6344E2CB-A80B-6CB6-0FCE-ACBD936EBA9A}"/>
                </a:ext>
              </a:extLst>
            </p:cNvPr>
            <p:cNvCxnSpPr>
              <a:stCxn id="32" idx="0"/>
              <a:endCxn id="39" idx="2"/>
            </p:cNvCxnSpPr>
            <p:nvPr/>
          </p:nvCxnSpPr>
          <p:spPr>
            <a:xfrm rot="5400000" flipH="1" flipV="1">
              <a:off x="6807955" y="3339567"/>
              <a:ext cx="1544183" cy="154045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A3D351A-402C-3FF3-146C-D901AA56EA5D}"/>
                </a:ext>
              </a:extLst>
            </p:cNvPr>
            <p:cNvSpPr/>
            <p:nvPr/>
          </p:nvSpPr>
          <p:spPr>
            <a:xfrm>
              <a:off x="10232058" y="2315022"/>
              <a:ext cx="1230170" cy="1544184"/>
            </a:xfrm>
            <a:prstGeom prst="rect">
              <a:avLst/>
            </a:prstGeom>
            <a:solidFill>
              <a:schemeClr val="accent6">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LLM</a:t>
              </a:r>
            </a:p>
          </p:txBody>
        </p:sp>
        <p:sp>
          <p:nvSpPr>
            <p:cNvPr id="48" name="Rectangle 47">
              <a:extLst>
                <a:ext uri="{FF2B5EF4-FFF2-40B4-BE49-F238E27FC236}">
                  <a16:creationId xmlns:a16="http://schemas.microsoft.com/office/drawing/2014/main" id="{15DCF5B6-7C32-C625-AFF3-7D0CA351B84A}"/>
                </a:ext>
              </a:extLst>
            </p:cNvPr>
            <p:cNvSpPr/>
            <p:nvPr/>
          </p:nvSpPr>
          <p:spPr>
            <a:xfrm>
              <a:off x="10416524" y="4372323"/>
              <a:ext cx="861237" cy="350874"/>
            </a:xfrm>
            <a:prstGeom prst="rect">
              <a:avLst/>
            </a:prstGeom>
            <a:solidFill>
              <a:srgbClr val="9947DA">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Answer</a:t>
              </a:r>
            </a:p>
          </p:txBody>
        </p:sp>
        <p:cxnSp>
          <p:nvCxnSpPr>
            <p:cNvPr id="50" name="Straight Arrow Connector 49">
              <a:extLst>
                <a:ext uri="{FF2B5EF4-FFF2-40B4-BE49-F238E27FC236}">
                  <a16:creationId xmlns:a16="http://schemas.microsoft.com/office/drawing/2014/main" id="{FA7F773B-98CE-8DCE-CB12-49286AE7EB46}"/>
                </a:ext>
              </a:extLst>
            </p:cNvPr>
            <p:cNvCxnSpPr>
              <a:stCxn id="39" idx="3"/>
              <a:endCxn id="47" idx="1"/>
            </p:cNvCxnSpPr>
            <p:nvPr/>
          </p:nvCxnSpPr>
          <p:spPr>
            <a:xfrm flipV="1">
              <a:off x="8965360" y="3087114"/>
              <a:ext cx="126669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AD622F8B-0071-695E-9D38-5155260E1823}"/>
                </a:ext>
              </a:extLst>
            </p:cNvPr>
            <p:cNvSpPr txBox="1"/>
            <p:nvPr/>
          </p:nvSpPr>
          <p:spPr>
            <a:xfrm>
              <a:off x="10076912" y="4881887"/>
              <a:ext cx="1540459" cy="1200329"/>
            </a:xfrm>
            <a:prstGeom prst="rect">
              <a:avLst/>
            </a:prstGeom>
            <a:noFill/>
            <a:ln>
              <a:solidFill>
                <a:schemeClr val="tx1"/>
              </a:solidFill>
            </a:ln>
          </p:spPr>
          <p:txBody>
            <a:bodyPr wrap="square" rtlCol="0">
              <a:spAutoFit/>
            </a:bodyPr>
            <a:lstStyle/>
            <a:p>
              <a:r>
                <a:rPr lang="en-US" sz="1200" dirty="0">
                  <a:latin typeface="+mj-lt"/>
                </a:rPr>
                <a:t>Grok-0, the prototype LLM mentioned in the provided context, is stated to have been trained with 33 billion parameters.</a:t>
              </a:r>
            </a:p>
          </p:txBody>
        </p:sp>
        <p:cxnSp>
          <p:nvCxnSpPr>
            <p:cNvPr id="54" name="Straight Arrow Connector 53">
              <a:extLst>
                <a:ext uri="{FF2B5EF4-FFF2-40B4-BE49-F238E27FC236}">
                  <a16:creationId xmlns:a16="http://schemas.microsoft.com/office/drawing/2014/main" id="{BE224B31-D97E-AAD6-E2E8-221198C230A7}"/>
                </a:ext>
              </a:extLst>
            </p:cNvPr>
            <p:cNvCxnSpPr>
              <a:stCxn id="47" idx="2"/>
              <a:endCxn id="48" idx="0"/>
            </p:cNvCxnSpPr>
            <p:nvPr/>
          </p:nvCxnSpPr>
          <p:spPr>
            <a:xfrm>
              <a:off x="10847143" y="3859206"/>
              <a:ext cx="0" cy="513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70210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694E-9E92-91D6-1BDD-99D0EC6E82E5}"/>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How do we train and perform inference on a Language Model?</a:t>
            </a:r>
          </a:p>
        </p:txBody>
      </p:sp>
      <p:sp>
        <p:nvSpPr>
          <p:cNvPr id="3" name="Content Placeholder 2">
            <a:extLst>
              <a:ext uri="{FF2B5EF4-FFF2-40B4-BE49-F238E27FC236}">
                <a16:creationId xmlns:a16="http://schemas.microsoft.com/office/drawing/2014/main" id="{E89C9CA0-F730-C42C-1D3F-A364C818AC18}"/>
              </a:ext>
            </a:extLst>
          </p:cNvPr>
          <p:cNvSpPr>
            <a:spLocks noGrp="1"/>
          </p:cNvSpPr>
          <p:nvPr>
            <p:ph idx="1"/>
          </p:nvPr>
        </p:nvSpPr>
        <p:spPr/>
        <p:txBody>
          <a:bodyPr>
            <a:normAutofit/>
          </a:bodyPr>
          <a:lstStyle/>
          <a:p>
            <a:pPr marL="0" indent="0">
              <a:buNone/>
            </a:pPr>
            <a:r>
              <a:rPr lang="en-US" sz="2000" b="1" dirty="0"/>
              <a:t>Training</a:t>
            </a:r>
          </a:p>
          <a:p>
            <a:pPr marL="0" indent="0">
              <a:buNone/>
            </a:pPr>
            <a:r>
              <a:rPr lang="en-US" sz="2000" dirty="0">
                <a:latin typeface="+mj-lt"/>
              </a:rPr>
              <a:t>A Language Model is trained on a corpora of text, that is, a large collection of documents. Often, Language Models are trained on entire Wikipedia and millions of web pages. This allows the Language Model to acquire as much knowledge as possible.</a:t>
            </a:r>
            <a:br>
              <a:rPr lang="en-US" sz="2000" dirty="0">
                <a:latin typeface="+mj-lt"/>
              </a:rPr>
            </a:br>
            <a:br>
              <a:rPr lang="en-US" sz="2000" dirty="0">
                <a:latin typeface="+mj-lt"/>
              </a:rPr>
            </a:br>
            <a:r>
              <a:rPr lang="en-US" sz="2000" dirty="0">
                <a:latin typeface="+mj-lt"/>
              </a:rPr>
              <a:t>	</a:t>
            </a:r>
            <a:r>
              <a:rPr lang="en-US" sz="1800" i="1" dirty="0">
                <a:latin typeface="+mj-lt"/>
              </a:rPr>
              <a:t>We usually train Transformer-based neural networks as Language Models.</a:t>
            </a:r>
          </a:p>
          <a:p>
            <a:pPr marL="0" indent="0">
              <a:buNone/>
            </a:pPr>
            <a:endParaRPr lang="en-US" sz="1800" i="1" dirty="0">
              <a:latin typeface="+mj-lt"/>
            </a:endParaRPr>
          </a:p>
          <a:p>
            <a:pPr marL="0" indent="0">
              <a:buNone/>
            </a:pPr>
            <a:r>
              <a:rPr lang="en-US" sz="2000" b="1" dirty="0"/>
              <a:t>Inference</a:t>
            </a:r>
          </a:p>
          <a:p>
            <a:pPr marL="0" indent="0">
              <a:buNone/>
            </a:pPr>
            <a:r>
              <a:rPr lang="en-US" sz="2000" dirty="0">
                <a:latin typeface="+mj-lt"/>
              </a:rPr>
              <a:t>To perform inference, we construct a prompt and let the Language Model generate the rest by iteratively adding tokens.</a:t>
            </a:r>
          </a:p>
        </p:txBody>
      </p:sp>
      <p:pic>
        <p:nvPicPr>
          <p:cNvPr id="4" name="Picture 3">
            <a:extLst>
              <a:ext uri="{FF2B5EF4-FFF2-40B4-BE49-F238E27FC236}">
                <a16:creationId xmlns:a16="http://schemas.microsoft.com/office/drawing/2014/main" id="{7E11D903-3D6C-67A6-043B-1333D4E6D067}"/>
              </a:ext>
            </a:extLst>
          </p:cNvPr>
          <p:cNvPicPr>
            <a:picLocks noChangeAspect="1"/>
          </p:cNvPicPr>
          <p:nvPr/>
        </p:nvPicPr>
        <p:blipFill>
          <a:blip r:embed="rId2"/>
          <a:stretch>
            <a:fillRect/>
          </a:stretch>
        </p:blipFill>
        <p:spPr>
          <a:xfrm>
            <a:off x="3070151" y="5054093"/>
            <a:ext cx="6051698" cy="1612521"/>
          </a:xfrm>
          <a:prstGeom prst="rect">
            <a:avLst/>
          </a:prstGeom>
        </p:spPr>
      </p:pic>
    </p:spTree>
    <p:extLst>
      <p:ext uri="{BB962C8B-B14F-4D97-AF65-F5344CB8AC3E}">
        <p14:creationId xmlns:p14="http://schemas.microsoft.com/office/powerpoint/2010/main" val="3377542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You Are What You Eat</a:t>
            </a:r>
          </a:p>
        </p:txBody>
      </p:sp>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p:txBody>
          <a:bodyPr>
            <a:normAutofit/>
          </a:bodyPr>
          <a:lstStyle/>
          <a:p>
            <a:pPr marL="0" indent="0">
              <a:buNone/>
            </a:pPr>
            <a:r>
              <a:rPr lang="en-US" sz="2000" dirty="0">
                <a:latin typeface="+mj-lt"/>
              </a:rPr>
              <a:t>A language model can only output text and information that it was trained upon. This means that if we train a language model only on English content, it is very likely that it won’t be able to output Japanese or French. To teach new concepts, we need to fine-tune the model.</a:t>
            </a:r>
          </a:p>
        </p:txBody>
      </p:sp>
    </p:spTree>
    <p:extLst>
      <p:ext uri="{BB962C8B-B14F-4D97-AF65-F5344CB8AC3E}">
        <p14:creationId xmlns:p14="http://schemas.microsoft.com/office/powerpoint/2010/main" val="98252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The Cons of Fine-tuning</a:t>
            </a:r>
          </a:p>
        </p:txBody>
      </p:sp>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p:txBody>
          <a:bodyPr>
            <a:normAutofit/>
          </a:bodyPr>
          <a:lstStyle/>
          <a:p>
            <a:r>
              <a:rPr lang="en-US" sz="2000" dirty="0">
                <a:latin typeface="+mj-lt"/>
              </a:rPr>
              <a:t>It can be expensive</a:t>
            </a:r>
          </a:p>
          <a:p>
            <a:r>
              <a:rPr lang="en-US" sz="2000" dirty="0">
                <a:latin typeface="+mj-lt"/>
              </a:rPr>
              <a:t>The number of parameters of the model may not be sufficient to capture all the knowledge we want to teach it. That’s why </a:t>
            </a:r>
            <a:r>
              <a:rPr lang="en-US" sz="2000" dirty="0" err="1">
                <a:latin typeface="+mj-lt"/>
              </a:rPr>
              <a:t>LLaMA</a:t>
            </a:r>
            <a:r>
              <a:rPr lang="en-US" sz="2000" dirty="0">
                <a:latin typeface="+mj-lt"/>
              </a:rPr>
              <a:t> was introduced with 7B, 13B and 70B parameters.</a:t>
            </a:r>
          </a:p>
          <a:p>
            <a:r>
              <a:rPr lang="en-US" sz="2000" dirty="0">
                <a:latin typeface="+mj-lt"/>
              </a:rPr>
              <a:t>Fine-tuning is not additive. It may replace existing knowledge of the model with new knowledge. For example, a language model trained on English that is (heavily) fine-tuned on Japanese may “forget” some English.</a:t>
            </a:r>
          </a:p>
        </p:txBody>
      </p:sp>
    </p:spTree>
    <p:extLst>
      <p:ext uri="{BB962C8B-B14F-4D97-AF65-F5344CB8AC3E}">
        <p14:creationId xmlns:p14="http://schemas.microsoft.com/office/powerpoint/2010/main" val="3692238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1144-0C77-BE1B-499B-FC7AEC2C5074}"/>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Prompt Engineering to the rescue!</a:t>
            </a:r>
          </a:p>
        </p:txBody>
      </p:sp>
      <p:sp>
        <p:nvSpPr>
          <p:cNvPr id="3" name="Content Placeholder 2">
            <a:extLst>
              <a:ext uri="{FF2B5EF4-FFF2-40B4-BE49-F238E27FC236}">
                <a16:creationId xmlns:a16="http://schemas.microsoft.com/office/drawing/2014/main" id="{A47F789F-20AD-BA34-5CA2-D19D902ACC85}"/>
              </a:ext>
            </a:extLst>
          </p:cNvPr>
          <p:cNvSpPr>
            <a:spLocks noGrp="1"/>
          </p:cNvSpPr>
          <p:nvPr>
            <p:ph idx="1"/>
          </p:nvPr>
        </p:nvSpPr>
        <p:spPr/>
        <p:txBody>
          <a:bodyPr>
            <a:normAutofit/>
          </a:bodyPr>
          <a:lstStyle/>
          <a:p>
            <a:pPr marL="0" indent="0">
              <a:buNone/>
            </a:pPr>
            <a:r>
              <a:rPr lang="en-US" sz="2000" dirty="0">
                <a:latin typeface="+mj-lt"/>
              </a:rPr>
              <a:t>It is possible to “teach” a language model how to perform a new task by playing with the prompt. For example, by using “few-shot” prompting. The following is an example:</a:t>
            </a:r>
          </a:p>
        </p:txBody>
      </p:sp>
      <p:pic>
        <p:nvPicPr>
          <p:cNvPr id="4" name="Picture 3">
            <a:extLst>
              <a:ext uri="{FF2B5EF4-FFF2-40B4-BE49-F238E27FC236}">
                <a16:creationId xmlns:a16="http://schemas.microsoft.com/office/drawing/2014/main" id="{016FEEF3-787C-B63B-4257-193C234D394E}"/>
              </a:ext>
            </a:extLst>
          </p:cNvPr>
          <p:cNvPicPr>
            <a:picLocks noChangeAspect="1"/>
          </p:cNvPicPr>
          <p:nvPr/>
        </p:nvPicPr>
        <p:blipFill>
          <a:blip r:embed="rId2"/>
          <a:stretch>
            <a:fillRect/>
          </a:stretch>
        </p:blipFill>
        <p:spPr>
          <a:xfrm>
            <a:off x="2692400" y="2773363"/>
            <a:ext cx="6807200" cy="3403600"/>
          </a:xfrm>
          <a:prstGeom prst="rect">
            <a:avLst/>
          </a:prstGeom>
        </p:spPr>
      </p:pic>
    </p:spTree>
    <p:extLst>
      <p:ext uri="{BB962C8B-B14F-4D97-AF65-F5344CB8AC3E}">
        <p14:creationId xmlns:p14="http://schemas.microsoft.com/office/powerpoint/2010/main" val="699857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829D-B7A3-299D-729E-71A149720D60}"/>
              </a:ext>
            </a:extLst>
          </p:cNvPr>
          <p:cNvSpPr>
            <a:spLocks noGrp="1"/>
          </p:cNvSpPr>
          <p:nvPr>
            <p:ph type="title"/>
          </p:nvPr>
        </p:nvSpPr>
        <p:spPr/>
        <p:txBody>
          <a:bodyPr>
            <a:normAutofit/>
          </a:bodyPr>
          <a:lstStyle/>
          <a:p>
            <a:r>
              <a:rPr lang="en-US" sz="3200" b="1" dirty="0">
                <a:latin typeface="+mn-lt"/>
              </a:rPr>
              <a:t>Question Answering (QA) with Prompt Engineering</a:t>
            </a:r>
          </a:p>
        </p:txBody>
      </p:sp>
      <p:grpSp>
        <p:nvGrpSpPr>
          <p:cNvPr id="7" name="Group 6">
            <a:extLst>
              <a:ext uri="{FF2B5EF4-FFF2-40B4-BE49-F238E27FC236}">
                <a16:creationId xmlns:a16="http://schemas.microsoft.com/office/drawing/2014/main" id="{5BFE1D12-F0D8-9C3E-E39D-C80A57EF37E9}"/>
              </a:ext>
            </a:extLst>
          </p:cNvPr>
          <p:cNvGrpSpPr/>
          <p:nvPr/>
        </p:nvGrpSpPr>
        <p:grpSpPr>
          <a:xfrm>
            <a:off x="3763771" y="1233377"/>
            <a:ext cx="5413685" cy="5393217"/>
            <a:chOff x="3389157" y="1233377"/>
            <a:chExt cx="5413685" cy="5393217"/>
          </a:xfrm>
        </p:grpSpPr>
        <p:pic>
          <p:nvPicPr>
            <p:cNvPr id="5" name="Picture 4">
              <a:extLst>
                <a:ext uri="{FF2B5EF4-FFF2-40B4-BE49-F238E27FC236}">
                  <a16:creationId xmlns:a16="http://schemas.microsoft.com/office/drawing/2014/main" id="{BFD8A957-34FA-B3A9-461B-876718C58386}"/>
                </a:ext>
              </a:extLst>
            </p:cNvPr>
            <p:cNvPicPr>
              <a:picLocks noChangeAspect="1"/>
            </p:cNvPicPr>
            <p:nvPr/>
          </p:nvPicPr>
          <p:blipFill>
            <a:blip r:embed="rId2"/>
            <a:stretch>
              <a:fillRect/>
            </a:stretch>
          </p:blipFill>
          <p:spPr>
            <a:xfrm>
              <a:off x="3389157" y="1233377"/>
              <a:ext cx="5413685" cy="5393217"/>
            </a:xfrm>
            <a:prstGeom prst="rect">
              <a:avLst/>
            </a:prstGeom>
          </p:spPr>
        </p:pic>
        <p:sp>
          <p:nvSpPr>
            <p:cNvPr id="6" name="Rectangle 5">
              <a:extLst>
                <a:ext uri="{FF2B5EF4-FFF2-40B4-BE49-F238E27FC236}">
                  <a16:creationId xmlns:a16="http://schemas.microsoft.com/office/drawing/2014/main" id="{091D7931-4A1D-A0C1-56F5-0F22493DB6D0}"/>
                </a:ext>
              </a:extLst>
            </p:cNvPr>
            <p:cNvSpPr/>
            <p:nvPr/>
          </p:nvSpPr>
          <p:spPr>
            <a:xfrm>
              <a:off x="8525479" y="3494050"/>
              <a:ext cx="277363" cy="3296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8" name="Left Brace 7">
            <a:extLst>
              <a:ext uri="{FF2B5EF4-FFF2-40B4-BE49-F238E27FC236}">
                <a16:creationId xmlns:a16="http://schemas.microsoft.com/office/drawing/2014/main" id="{D6EED0BC-A749-62B8-D682-D0C4843C9CEA}"/>
              </a:ext>
            </a:extLst>
          </p:cNvPr>
          <p:cNvSpPr/>
          <p:nvPr/>
        </p:nvSpPr>
        <p:spPr>
          <a:xfrm rot="10800000">
            <a:off x="8591749" y="1416529"/>
            <a:ext cx="308344" cy="4484649"/>
          </a:xfrm>
          <a:prstGeom prst="leftBrace">
            <a:avLst>
              <a:gd name="adj1" fmla="val 48277"/>
              <a:gd name="adj2" fmla="val 50000"/>
            </a:avLst>
          </a:prstGeom>
          <a:ln w="38100">
            <a:solidFill>
              <a:srgbClr val="9947DA"/>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4CDFF2FC-31D5-08EB-0165-8F44DCCEB070}"/>
              </a:ext>
            </a:extLst>
          </p:cNvPr>
          <p:cNvSpPr txBox="1"/>
          <p:nvPr/>
        </p:nvSpPr>
        <p:spPr>
          <a:xfrm>
            <a:off x="8893861" y="3500621"/>
            <a:ext cx="1339702" cy="369332"/>
          </a:xfrm>
          <a:prstGeom prst="rect">
            <a:avLst/>
          </a:prstGeom>
          <a:noFill/>
        </p:spPr>
        <p:txBody>
          <a:bodyPr wrap="square" rtlCol="0" anchor="ctr">
            <a:spAutoFit/>
          </a:bodyPr>
          <a:lstStyle/>
          <a:p>
            <a:pPr algn="ctr"/>
            <a:r>
              <a:rPr lang="en-US" b="1" dirty="0"/>
              <a:t>Prompt</a:t>
            </a:r>
          </a:p>
        </p:txBody>
      </p:sp>
      <p:sp>
        <p:nvSpPr>
          <p:cNvPr id="10" name="Left Brace 9">
            <a:extLst>
              <a:ext uri="{FF2B5EF4-FFF2-40B4-BE49-F238E27FC236}">
                <a16:creationId xmlns:a16="http://schemas.microsoft.com/office/drawing/2014/main" id="{64D0CA0D-4CE8-B584-8999-AF4392C100C3}"/>
              </a:ext>
            </a:extLst>
          </p:cNvPr>
          <p:cNvSpPr/>
          <p:nvPr/>
        </p:nvSpPr>
        <p:spPr>
          <a:xfrm>
            <a:off x="3301255" y="1416529"/>
            <a:ext cx="308344" cy="412271"/>
          </a:xfrm>
          <a:prstGeom prst="leftBrace">
            <a:avLst>
              <a:gd name="adj1" fmla="val 10628"/>
              <a:gd name="adj2" fmla="val 50000"/>
            </a:avLst>
          </a:prstGeom>
          <a:ln w="38100">
            <a:solidFill>
              <a:srgbClr val="9947DA"/>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EF0033A5-C913-F4CA-7AAD-89921497E3D7}"/>
              </a:ext>
            </a:extLst>
          </p:cNvPr>
          <p:cNvSpPr/>
          <p:nvPr/>
        </p:nvSpPr>
        <p:spPr>
          <a:xfrm>
            <a:off x="3301255" y="1905601"/>
            <a:ext cx="308344" cy="3610299"/>
          </a:xfrm>
          <a:prstGeom prst="leftBrace">
            <a:avLst>
              <a:gd name="adj1" fmla="val 48277"/>
              <a:gd name="adj2" fmla="val 50000"/>
            </a:avLst>
          </a:prstGeom>
          <a:ln w="38100">
            <a:solidFill>
              <a:srgbClr val="9947DA"/>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FF317F5F-9B28-60EF-8CD6-10115ABA576C}"/>
              </a:ext>
            </a:extLst>
          </p:cNvPr>
          <p:cNvSpPr txBox="1"/>
          <p:nvPr/>
        </p:nvSpPr>
        <p:spPr>
          <a:xfrm>
            <a:off x="1961553" y="1437998"/>
            <a:ext cx="1339702" cy="369332"/>
          </a:xfrm>
          <a:prstGeom prst="rect">
            <a:avLst/>
          </a:prstGeom>
          <a:noFill/>
        </p:spPr>
        <p:txBody>
          <a:bodyPr wrap="square" rtlCol="0" anchor="ctr">
            <a:spAutoFit/>
          </a:bodyPr>
          <a:lstStyle/>
          <a:p>
            <a:pPr algn="ctr"/>
            <a:r>
              <a:rPr lang="en-US" b="1" dirty="0"/>
              <a:t>Instructions</a:t>
            </a:r>
          </a:p>
        </p:txBody>
      </p:sp>
      <p:sp>
        <p:nvSpPr>
          <p:cNvPr id="4" name="TextBox 3">
            <a:extLst>
              <a:ext uri="{FF2B5EF4-FFF2-40B4-BE49-F238E27FC236}">
                <a16:creationId xmlns:a16="http://schemas.microsoft.com/office/drawing/2014/main" id="{D34B3D0A-3F90-09E4-DA6B-3CC9815ADD25}"/>
              </a:ext>
            </a:extLst>
          </p:cNvPr>
          <p:cNvSpPr txBox="1"/>
          <p:nvPr/>
        </p:nvSpPr>
        <p:spPr>
          <a:xfrm>
            <a:off x="1958437" y="3474187"/>
            <a:ext cx="1339702" cy="369332"/>
          </a:xfrm>
          <a:prstGeom prst="rect">
            <a:avLst/>
          </a:prstGeom>
          <a:noFill/>
        </p:spPr>
        <p:txBody>
          <a:bodyPr wrap="square" rtlCol="0" anchor="ctr">
            <a:spAutoFit/>
          </a:bodyPr>
          <a:lstStyle/>
          <a:p>
            <a:pPr algn="ctr"/>
            <a:r>
              <a:rPr lang="en-US" b="1" dirty="0"/>
              <a:t>Context</a:t>
            </a:r>
          </a:p>
        </p:txBody>
      </p:sp>
      <p:sp>
        <p:nvSpPr>
          <p:cNvPr id="12" name="Left Brace 11">
            <a:extLst>
              <a:ext uri="{FF2B5EF4-FFF2-40B4-BE49-F238E27FC236}">
                <a16:creationId xmlns:a16="http://schemas.microsoft.com/office/drawing/2014/main" id="{12D984F6-6B34-FE32-303A-16FE928D7356}"/>
              </a:ext>
            </a:extLst>
          </p:cNvPr>
          <p:cNvSpPr/>
          <p:nvPr/>
        </p:nvSpPr>
        <p:spPr>
          <a:xfrm>
            <a:off x="3298139" y="5592701"/>
            <a:ext cx="308344" cy="308477"/>
          </a:xfrm>
          <a:prstGeom prst="leftBrace">
            <a:avLst>
              <a:gd name="adj1" fmla="val 10628"/>
              <a:gd name="adj2" fmla="val 50000"/>
            </a:avLst>
          </a:prstGeom>
          <a:ln w="38100">
            <a:solidFill>
              <a:srgbClr val="9947DA"/>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774636BE-D383-A124-78EC-021ED20EC803}"/>
              </a:ext>
            </a:extLst>
          </p:cNvPr>
          <p:cNvSpPr/>
          <p:nvPr/>
        </p:nvSpPr>
        <p:spPr>
          <a:xfrm>
            <a:off x="3298139" y="5978219"/>
            <a:ext cx="308344" cy="535921"/>
          </a:xfrm>
          <a:prstGeom prst="leftBrace">
            <a:avLst>
              <a:gd name="adj1" fmla="val 10628"/>
              <a:gd name="adj2" fmla="val 50000"/>
            </a:avLst>
          </a:prstGeom>
          <a:ln w="3810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97F670EA-6D00-AF1B-D94A-584F9839D4BE}"/>
              </a:ext>
            </a:extLst>
          </p:cNvPr>
          <p:cNvSpPr txBox="1"/>
          <p:nvPr/>
        </p:nvSpPr>
        <p:spPr>
          <a:xfrm>
            <a:off x="1958437" y="5562273"/>
            <a:ext cx="1339702" cy="369332"/>
          </a:xfrm>
          <a:prstGeom prst="rect">
            <a:avLst/>
          </a:prstGeom>
          <a:noFill/>
        </p:spPr>
        <p:txBody>
          <a:bodyPr wrap="square" rtlCol="0" anchor="ctr">
            <a:spAutoFit/>
          </a:bodyPr>
          <a:lstStyle/>
          <a:p>
            <a:pPr algn="ctr"/>
            <a:r>
              <a:rPr lang="en-US" b="1" dirty="0"/>
              <a:t>Question</a:t>
            </a:r>
          </a:p>
        </p:txBody>
      </p:sp>
      <p:sp>
        <p:nvSpPr>
          <p:cNvPr id="15" name="TextBox 14">
            <a:extLst>
              <a:ext uri="{FF2B5EF4-FFF2-40B4-BE49-F238E27FC236}">
                <a16:creationId xmlns:a16="http://schemas.microsoft.com/office/drawing/2014/main" id="{5498B6A9-6AC4-9F93-6A62-7F1E2FE0FC0A}"/>
              </a:ext>
            </a:extLst>
          </p:cNvPr>
          <p:cNvSpPr txBox="1"/>
          <p:nvPr/>
        </p:nvSpPr>
        <p:spPr>
          <a:xfrm>
            <a:off x="1958437" y="6008406"/>
            <a:ext cx="1339702" cy="369332"/>
          </a:xfrm>
          <a:prstGeom prst="rect">
            <a:avLst/>
          </a:prstGeom>
          <a:noFill/>
        </p:spPr>
        <p:txBody>
          <a:bodyPr wrap="square" rtlCol="0" anchor="ctr">
            <a:spAutoFit/>
          </a:bodyPr>
          <a:lstStyle/>
          <a:p>
            <a:pPr algn="ctr"/>
            <a:r>
              <a:rPr lang="en-US" b="1" dirty="0"/>
              <a:t>Answer</a:t>
            </a:r>
          </a:p>
        </p:txBody>
      </p:sp>
    </p:spTree>
    <p:extLst>
      <p:ext uri="{BB962C8B-B14F-4D97-AF65-F5344CB8AC3E}">
        <p14:creationId xmlns:p14="http://schemas.microsoft.com/office/powerpoint/2010/main" val="1661007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E8EF-B01F-6165-F127-48C80E29FEA1}"/>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The Pros of Fine-tuning</a:t>
            </a:r>
          </a:p>
        </p:txBody>
      </p:sp>
      <p:sp>
        <p:nvSpPr>
          <p:cNvPr id="3" name="Content Placeholder 2">
            <a:extLst>
              <a:ext uri="{FF2B5EF4-FFF2-40B4-BE49-F238E27FC236}">
                <a16:creationId xmlns:a16="http://schemas.microsoft.com/office/drawing/2014/main" id="{AFF8FE70-36F5-EF5B-1567-B2E099371795}"/>
              </a:ext>
            </a:extLst>
          </p:cNvPr>
          <p:cNvSpPr>
            <a:spLocks noGrp="1"/>
          </p:cNvSpPr>
          <p:nvPr>
            <p:ph idx="1"/>
          </p:nvPr>
        </p:nvSpPr>
        <p:spPr/>
        <p:txBody>
          <a:bodyPr>
            <a:normAutofit/>
          </a:bodyPr>
          <a:lstStyle/>
          <a:p>
            <a:r>
              <a:rPr lang="en-US" sz="2000" dirty="0">
                <a:latin typeface="+mj-lt"/>
              </a:rPr>
              <a:t>Higher quality results compared to prompt engineering</a:t>
            </a:r>
          </a:p>
          <a:p>
            <a:r>
              <a:rPr lang="en-US" sz="2000" dirty="0">
                <a:latin typeface="+mj-lt"/>
              </a:rPr>
              <a:t>Smaller context size (input size) during inference since we don’t need to include the context and instructions</a:t>
            </a:r>
          </a:p>
        </p:txBody>
      </p:sp>
    </p:spTree>
    <p:extLst>
      <p:ext uri="{BB962C8B-B14F-4D97-AF65-F5344CB8AC3E}">
        <p14:creationId xmlns:p14="http://schemas.microsoft.com/office/powerpoint/2010/main" val="1316754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1163</TotalTime>
  <Words>2673</Words>
  <Application>Microsoft Macintosh PowerPoint</Application>
  <PresentationFormat>Widescreen</PresentationFormat>
  <Paragraphs>392</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Cambria Math</vt:lpstr>
      <vt:lpstr>Helvetica Neue</vt:lpstr>
      <vt:lpstr>Office Theme</vt:lpstr>
      <vt:lpstr>PowerPoint Presentation</vt:lpstr>
      <vt:lpstr>PowerPoint Presentation</vt:lpstr>
      <vt:lpstr>What is a Language Model? </vt:lpstr>
      <vt:lpstr>How do we train and perform inference on a Language Model?</vt:lpstr>
      <vt:lpstr>You Are What You Eat</vt:lpstr>
      <vt:lpstr>The Cons of Fine-tuning</vt:lpstr>
      <vt:lpstr>Prompt Engineering to the rescue!</vt:lpstr>
      <vt:lpstr>Question Answering (QA) with Prompt Engineering</vt:lpstr>
      <vt:lpstr>The Pros of Fine-tuning</vt:lpstr>
      <vt:lpstr>QA with Retrieval Augmented Generation</vt:lpstr>
      <vt:lpstr>Why do we use vectors to represent words?</vt:lpstr>
      <vt:lpstr>Word Embeddings: The Ideas</vt:lpstr>
      <vt:lpstr>Word Embeddings: The Cloze Task</vt:lpstr>
      <vt:lpstr>How do we train embedding vectors in BERT?</vt:lpstr>
      <vt:lpstr>Sentence Embeddings</vt:lpstr>
      <vt:lpstr>Sentence Embeddings with BERT</vt:lpstr>
      <vt:lpstr>Sentence Embeddings: Similarity Comparison</vt:lpstr>
      <vt:lpstr>Introducing Sentence BERT</vt:lpstr>
      <vt:lpstr>Sentence BERT: Architecture</vt:lpstr>
      <vt:lpstr>QA with Retrieval Augmented Generation</vt:lpstr>
      <vt:lpstr>Strategies to teach new concepts to LLMs</vt:lpstr>
      <vt:lpstr>Vector DB: Introduction</vt:lpstr>
      <vt:lpstr>K-NN: A Naïve Approach </vt:lpstr>
      <vt:lpstr>Similarity Search: Let’s trade Precision for Speed</vt:lpstr>
      <vt:lpstr>HNSW in the real world</vt:lpstr>
      <vt:lpstr>HNSW: Idea #1</vt:lpstr>
      <vt:lpstr>Navigable Small Worlds</vt:lpstr>
      <vt:lpstr>Navigable Small Worlds: Searching for K-NN</vt:lpstr>
      <vt:lpstr>HNSW: Idea #2</vt:lpstr>
      <vt:lpstr>HNSW: Hierarchical Navigable Small Worlds</vt:lpstr>
      <vt:lpstr>HNSW: Hierarchical Navigable Small Worlds</vt:lpstr>
      <vt:lpstr>QA with Retrieval Augmented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Wilsven Leong</dc:creator>
  <cp:lastModifiedBy>Wilsven Leong</cp:lastModifiedBy>
  <cp:revision>42</cp:revision>
  <dcterms:created xsi:type="dcterms:W3CDTF">2023-12-19T03:53:18Z</dcterms:created>
  <dcterms:modified xsi:type="dcterms:W3CDTF">2023-12-20T06:24:58Z</dcterms:modified>
</cp:coreProperties>
</file>